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78"/>
  </p:notesMasterIdLst>
  <p:handoutMasterIdLst>
    <p:handoutMasterId r:id="rId79"/>
  </p:handoutMasterIdLst>
  <p:sldIdLst>
    <p:sldId id="1139" r:id="rId2"/>
    <p:sldId id="1187" r:id="rId3"/>
    <p:sldId id="1057" r:id="rId4"/>
    <p:sldId id="1188" r:id="rId5"/>
    <p:sldId id="1189" r:id="rId6"/>
    <p:sldId id="1042" r:id="rId7"/>
    <p:sldId id="1041" r:id="rId8"/>
    <p:sldId id="1064" r:id="rId9"/>
    <p:sldId id="1043" r:id="rId10"/>
    <p:sldId id="1044" r:id="rId11"/>
    <p:sldId id="1045" r:id="rId12"/>
    <p:sldId id="1140" r:id="rId13"/>
    <p:sldId id="1053" r:id="rId14"/>
    <p:sldId id="1182" r:id="rId15"/>
    <p:sldId id="1183" r:id="rId16"/>
    <p:sldId id="1181" r:id="rId17"/>
    <p:sldId id="1065" r:id="rId18"/>
    <p:sldId id="1055" r:id="rId19"/>
    <p:sldId id="1056" r:id="rId20"/>
    <p:sldId id="1070" r:id="rId21"/>
    <p:sldId id="1127" r:id="rId22"/>
    <p:sldId id="1138" r:id="rId23"/>
    <p:sldId id="1171" r:id="rId24"/>
    <p:sldId id="1066" r:id="rId25"/>
    <p:sldId id="749" r:id="rId26"/>
    <p:sldId id="1173" r:id="rId27"/>
    <p:sldId id="1134" r:id="rId28"/>
    <p:sldId id="1185" r:id="rId29"/>
    <p:sldId id="1186" r:id="rId30"/>
    <p:sldId id="1160" r:id="rId31"/>
    <p:sldId id="1174" r:id="rId32"/>
    <p:sldId id="1175" r:id="rId33"/>
    <p:sldId id="1108" r:id="rId34"/>
    <p:sldId id="1112" r:id="rId35"/>
    <p:sldId id="1172" r:id="rId36"/>
    <p:sldId id="1176" r:id="rId37"/>
    <p:sldId id="719" r:id="rId38"/>
    <p:sldId id="977" r:id="rId39"/>
    <p:sldId id="1163" r:id="rId40"/>
    <p:sldId id="1166" r:id="rId41"/>
    <p:sldId id="1167" r:id="rId42"/>
    <p:sldId id="1164" r:id="rId43"/>
    <p:sldId id="1165" r:id="rId44"/>
    <p:sldId id="1177" r:id="rId45"/>
    <p:sldId id="1135" r:id="rId46"/>
    <p:sldId id="750" r:id="rId47"/>
    <p:sldId id="1007" r:id="rId48"/>
    <p:sldId id="751" r:id="rId49"/>
    <p:sldId id="755" r:id="rId50"/>
    <p:sldId id="721" r:id="rId51"/>
    <p:sldId id="1179" r:id="rId52"/>
    <p:sldId id="722" r:id="rId53"/>
    <p:sldId id="1178" r:id="rId54"/>
    <p:sldId id="797" r:id="rId55"/>
    <p:sldId id="723" r:id="rId56"/>
    <p:sldId id="724" r:id="rId57"/>
    <p:sldId id="1136" r:id="rId58"/>
    <p:sldId id="1169" r:id="rId59"/>
    <p:sldId id="1121" r:id="rId60"/>
    <p:sldId id="1067" r:id="rId61"/>
    <p:sldId id="1119" r:id="rId62"/>
    <p:sldId id="1000" r:id="rId63"/>
    <p:sldId id="1148" r:id="rId64"/>
    <p:sldId id="1149" r:id="rId65"/>
    <p:sldId id="1150" r:id="rId66"/>
    <p:sldId id="1069" r:id="rId67"/>
    <p:sldId id="1153" r:id="rId68"/>
    <p:sldId id="1154" r:id="rId69"/>
    <p:sldId id="1155" r:id="rId70"/>
    <p:sldId id="1156" r:id="rId71"/>
    <p:sldId id="1157" r:id="rId72"/>
    <p:sldId id="1158" r:id="rId73"/>
    <p:sldId id="1159" r:id="rId74"/>
    <p:sldId id="1152" r:id="rId75"/>
    <p:sldId id="737" r:id="rId76"/>
    <p:sldId id="738" r:id="rId77"/>
  </p:sldIdLst>
  <p:sldSz cx="9144000" cy="6858000" type="screen4x3"/>
  <p:notesSz cx="6881813" cy="9296400"/>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485"/>
    <a:srgbClr val="003366"/>
    <a:srgbClr val="170981"/>
    <a:srgbClr val="121328"/>
    <a:srgbClr val="F6E6EA"/>
    <a:srgbClr val="FAE2F6"/>
    <a:srgbClr val="D7FDF9"/>
    <a:srgbClr val="FF7C8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1" autoAdjust="0"/>
    <p:restoredTop sz="99634" autoAdjust="0"/>
  </p:normalViewPr>
  <p:slideViewPr>
    <p:cSldViewPr>
      <p:cViewPr varScale="1">
        <p:scale>
          <a:sx n="112" d="100"/>
          <a:sy n="112" d="100"/>
        </p:scale>
        <p:origin x="978" y="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8" d="100"/>
          <a:sy n="38" d="100"/>
        </p:scale>
        <p:origin x="-1530" y="-72"/>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2982913"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eaLnBrk="0" hangingPunct="0">
              <a:defRPr sz="1200">
                <a:latin typeface="Times New Roman" pitchFamily="18" charset="0"/>
              </a:defRPr>
            </a:lvl1pPr>
          </a:lstStyle>
          <a:p>
            <a:pPr>
              <a:defRPr/>
            </a:pPr>
            <a:endParaRPr lang="zh-CN" altLang="zh-CN"/>
          </a:p>
        </p:txBody>
      </p:sp>
      <p:sp>
        <p:nvSpPr>
          <p:cNvPr id="123907" name="Rectangle 3"/>
          <p:cNvSpPr>
            <a:spLocks noGrp="1" noChangeArrowheads="1"/>
          </p:cNvSpPr>
          <p:nvPr>
            <p:ph type="dt" sz="quarter" idx="1"/>
          </p:nvPr>
        </p:nvSpPr>
        <p:spPr bwMode="auto">
          <a:xfrm>
            <a:off x="3898900" y="0"/>
            <a:ext cx="2982913"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zh-CN" altLang="zh-CN"/>
          </a:p>
        </p:txBody>
      </p:sp>
      <p:sp>
        <p:nvSpPr>
          <p:cNvPr id="123908" name="Rectangle 4"/>
          <p:cNvSpPr>
            <a:spLocks noGrp="1" noChangeArrowheads="1"/>
          </p:cNvSpPr>
          <p:nvPr>
            <p:ph type="ftr" sz="quarter" idx="2"/>
          </p:nvPr>
        </p:nvSpPr>
        <p:spPr bwMode="auto">
          <a:xfrm>
            <a:off x="0" y="8831263"/>
            <a:ext cx="2982913"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eaLnBrk="0" hangingPunct="0">
              <a:defRPr sz="1200">
                <a:latin typeface="Times New Roman" pitchFamily="18" charset="0"/>
              </a:defRPr>
            </a:lvl1pPr>
          </a:lstStyle>
          <a:p>
            <a:pPr>
              <a:defRPr/>
            </a:pPr>
            <a:endParaRPr lang="zh-CN" altLang="zh-CN"/>
          </a:p>
        </p:txBody>
      </p:sp>
      <p:sp>
        <p:nvSpPr>
          <p:cNvPr id="123909" name="Rectangle 5"/>
          <p:cNvSpPr>
            <a:spLocks noGrp="1" noChangeArrowheads="1"/>
          </p:cNvSpPr>
          <p:nvPr>
            <p:ph type="sldNum" sz="quarter" idx="3"/>
          </p:nvPr>
        </p:nvSpPr>
        <p:spPr bwMode="auto">
          <a:xfrm>
            <a:off x="3898900" y="8831263"/>
            <a:ext cx="2982913"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49DAF776-7D22-4106-A0C5-54455A1E5BBD}" type="slidenum">
              <a:rPr lang="en-US" altLang="zh-CN"/>
              <a:pPr>
                <a:defRPr/>
              </a:pPr>
              <a:t>‹#›</a:t>
            </a:fld>
            <a:endParaRPr lang="en-US" altLang="zh-CN"/>
          </a:p>
        </p:txBody>
      </p:sp>
    </p:spTree>
    <p:extLst>
      <p:ext uri="{BB962C8B-B14F-4D97-AF65-F5344CB8AC3E}">
        <p14:creationId xmlns:p14="http://schemas.microsoft.com/office/powerpoint/2010/main" val="525298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82913"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eaLnBrk="0" hangingPunct="0">
              <a:defRPr sz="1200">
                <a:latin typeface="Times New Roman" pitchFamily="18" charset="0"/>
              </a:defRPr>
            </a:lvl1pPr>
          </a:lstStyle>
          <a:p>
            <a:pPr>
              <a:defRPr/>
            </a:pPr>
            <a:endParaRPr lang="zh-CN" altLang="zh-CN"/>
          </a:p>
        </p:txBody>
      </p:sp>
      <p:sp>
        <p:nvSpPr>
          <p:cNvPr id="13315" name="Rectangle 3"/>
          <p:cNvSpPr>
            <a:spLocks noGrp="1" noChangeArrowheads="1"/>
          </p:cNvSpPr>
          <p:nvPr>
            <p:ph type="dt" idx="1"/>
          </p:nvPr>
        </p:nvSpPr>
        <p:spPr bwMode="auto">
          <a:xfrm>
            <a:off x="3898900" y="0"/>
            <a:ext cx="2982913"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zh-CN" altLang="zh-CN"/>
          </a:p>
        </p:txBody>
      </p:sp>
      <p:sp>
        <p:nvSpPr>
          <p:cNvPr id="78852" name="Rectangle 4"/>
          <p:cNvSpPr>
            <a:spLocks noGrp="1" noRot="1" noChangeAspect="1" noChangeArrowheads="1" noTextEdit="1"/>
          </p:cNvSpPr>
          <p:nvPr>
            <p:ph type="sldImg" idx="2"/>
          </p:nvPr>
        </p:nvSpPr>
        <p:spPr bwMode="auto">
          <a:xfrm>
            <a:off x="1117600" y="696913"/>
            <a:ext cx="4646613" cy="3486150"/>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917575" y="4416425"/>
            <a:ext cx="5046663" cy="41830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3318" name="Rectangle 6"/>
          <p:cNvSpPr>
            <a:spLocks noGrp="1" noChangeArrowheads="1"/>
          </p:cNvSpPr>
          <p:nvPr>
            <p:ph type="ftr" sz="quarter" idx="4"/>
          </p:nvPr>
        </p:nvSpPr>
        <p:spPr bwMode="auto">
          <a:xfrm>
            <a:off x="0" y="8831263"/>
            <a:ext cx="2982913"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eaLnBrk="0" hangingPunct="0">
              <a:defRPr sz="1200">
                <a:latin typeface="Times New Roman" pitchFamily="18" charset="0"/>
              </a:defRPr>
            </a:lvl1pPr>
          </a:lstStyle>
          <a:p>
            <a:pPr>
              <a:defRPr/>
            </a:pPr>
            <a:endParaRPr lang="zh-CN" altLang="zh-CN"/>
          </a:p>
        </p:txBody>
      </p:sp>
      <p:sp>
        <p:nvSpPr>
          <p:cNvPr id="13319" name="Rectangle 7"/>
          <p:cNvSpPr>
            <a:spLocks noGrp="1" noChangeArrowheads="1"/>
          </p:cNvSpPr>
          <p:nvPr>
            <p:ph type="sldNum" sz="quarter" idx="5"/>
          </p:nvPr>
        </p:nvSpPr>
        <p:spPr bwMode="auto">
          <a:xfrm>
            <a:off x="3898900" y="8831263"/>
            <a:ext cx="2982913"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170B69A6-B033-414E-8501-812C69F74875}" type="slidenum">
              <a:rPr lang="en-US" altLang="zh-CN"/>
              <a:pPr>
                <a:defRPr/>
              </a:pPr>
              <a:t>‹#›</a:t>
            </a:fld>
            <a:endParaRPr lang="en-US" altLang="zh-CN"/>
          </a:p>
        </p:txBody>
      </p:sp>
    </p:spTree>
    <p:extLst>
      <p:ext uri="{BB962C8B-B14F-4D97-AF65-F5344CB8AC3E}">
        <p14:creationId xmlns:p14="http://schemas.microsoft.com/office/powerpoint/2010/main" val="15510671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BC8851F4-87F6-4AD2-81CB-B52897A07073}" type="slidenum">
              <a:rPr lang="en-US" altLang="zh-CN" sz="1200">
                <a:latin typeface="Times New Roman" pitchFamily="18" charset="0"/>
              </a:rPr>
              <a:pPr algn="r" defTabSz="931863" eaLnBrk="0" hangingPunct="0"/>
              <a:t>1</a:t>
            </a:fld>
            <a:endParaRPr lang="en-US" altLang="zh-CN" sz="1200">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2016846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DCE556CB-8462-4178-AA39-DEB26BEA3535}" type="slidenum">
              <a:rPr lang="en-US" altLang="zh-CN" smtClean="0"/>
              <a:pPr/>
              <a:t>10</a:t>
            </a:fld>
            <a:endParaRPr lang="en-US" altLang="zh-CN" smtClean="0"/>
          </a:p>
        </p:txBody>
      </p:sp>
      <p:sp>
        <p:nvSpPr>
          <p:cNvPr id="88067" name="Rectangle 2"/>
          <p:cNvSpPr>
            <a:spLocks noGrp="1" noRot="1" noChangeAspect="1" noChangeArrowheads="1" noTextEdit="1"/>
          </p:cNvSpPr>
          <p:nvPr>
            <p:ph type="sldImg"/>
          </p:nvPr>
        </p:nvSpPr>
        <p:spPr>
          <a:xfrm>
            <a:off x="1117600" y="696913"/>
            <a:ext cx="4648200" cy="3486150"/>
          </a:xfrm>
          <a:ln/>
        </p:spPr>
      </p:sp>
      <p:sp>
        <p:nvSpPr>
          <p:cNvPr id="88068"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1813250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88DFB6ED-30CF-489C-B0A0-2C7AF720F32B}" type="slidenum">
              <a:rPr lang="en-US" altLang="zh-CN" smtClean="0"/>
              <a:pPr/>
              <a:t>11</a:t>
            </a:fld>
            <a:endParaRPr lang="en-US" altLang="zh-CN" smtClean="0"/>
          </a:p>
        </p:txBody>
      </p:sp>
      <p:sp>
        <p:nvSpPr>
          <p:cNvPr id="89091" name="Rectangle 2"/>
          <p:cNvSpPr>
            <a:spLocks noGrp="1" noRot="1" noChangeAspect="1" noChangeArrowheads="1" noTextEdit="1"/>
          </p:cNvSpPr>
          <p:nvPr>
            <p:ph type="sldImg"/>
          </p:nvPr>
        </p:nvSpPr>
        <p:spPr>
          <a:xfrm>
            <a:off x="1117600" y="696913"/>
            <a:ext cx="4648200" cy="3486150"/>
          </a:xfrm>
          <a:ln/>
        </p:spPr>
      </p:sp>
      <p:sp>
        <p:nvSpPr>
          <p:cNvPr id="89092"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119557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42946C98-D7F6-4741-AE76-7D33A5BB8CAE}" type="slidenum">
              <a:rPr lang="en-US" altLang="zh-CN" sz="1200">
                <a:latin typeface="Times New Roman" pitchFamily="18" charset="0"/>
              </a:rPr>
              <a:pPr algn="r" defTabSz="931863" eaLnBrk="0" hangingPunct="0"/>
              <a:t>12</a:t>
            </a:fld>
            <a:endParaRPr lang="en-US" altLang="zh-CN" sz="1200">
              <a:latin typeface="Times New Roman" pitchFamily="18" charset="0"/>
            </a:endParaRPr>
          </a:p>
        </p:txBody>
      </p:sp>
      <p:sp>
        <p:nvSpPr>
          <p:cNvPr id="90115" name="Rectangle 2"/>
          <p:cNvSpPr>
            <a:spLocks noGrp="1" noRot="1" noChangeAspect="1" noChangeArrowheads="1" noTextEdit="1"/>
          </p:cNvSpPr>
          <p:nvPr>
            <p:ph type="sldImg"/>
          </p:nvPr>
        </p:nvSpPr>
        <p:spPr>
          <a:xfrm>
            <a:off x="1117600" y="696913"/>
            <a:ext cx="4648200" cy="3486150"/>
          </a:xfrm>
          <a:ln/>
        </p:spPr>
      </p:sp>
      <p:sp>
        <p:nvSpPr>
          <p:cNvPr id="90116"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232935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A44ADF36-FAED-4A2F-AADF-98C3981088E5}" type="slidenum">
              <a:rPr lang="en-US" altLang="zh-CN" smtClean="0"/>
              <a:pPr/>
              <a:t>13</a:t>
            </a:fld>
            <a:endParaRPr lang="en-US" altLang="zh-CN" smtClean="0"/>
          </a:p>
        </p:txBody>
      </p:sp>
      <p:sp>
        <p:nvSpPr>
          <p:cNvPr id="91139" name="Rectangle 2"/>
          <p:cNvSpPr>
            <a:spLocks noGrp="1" noRot="1" noChangeAspect="1" noChangeArrowheads="1" noTextEdit="1"/>
          </p:cNvSpPr>
          <p:nvPr>
            <p:ph type="sldImg"/>
          </p:nvPr>
        </p:nvSpPr>
        <p:spPr>
          <a:xfrm>
            <a:off x="1117600" y="696913"/>
            <a:ext cx="4648200" cy="3486150"/>
          </a:xfrm>
          <a:ln/>
        </p:spPr>
      </p:sp>
      <p:sp>
        <p:nvSpPr>
          <p:cNvPr id="91140" name="Rectangle 3"/>
          <p:cNvSpPr>
            <a:spLocks noGrp="1" noChangeArrowheads="1"/>
          </p:cNvSpPr>
          <p:nvPr>
            <p:ph type="body" idx="1"/>
          </p:nvPr>
        </p:nvSpPr>
        <p:spPr>
          <a:noFill/>
          <a:ln/>
        </p:spPr>
        <p:txBody>
          <a:bodyPr/>
          <a:lstStyle/>
          <a:p>
            <a:r>
              <a:rPr lang="en-US" altLang="zh-CN" smtClean="0"/>
              <a:t>Enrich using data integration research!!</a:t>
            </a:r>
          </a:p>
        </p:txBody>
      </p:sp>
    </p:spTree>
    <p:extLst>
      <p:ext uri="{BB962C8B-B14F-4D97-AF65-F5344CB8AC3E}">
        <p14:creationId xmlns:p14="http://schemas.microsoft.com/office/powerpoint/2010/main" val="1126869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bwMode="auto">
          <a:xfrm>
            <a:off x="1128713" y="704850"/>
            <a:ext cx="4627562" cy="3471863"/>
          </a:xfrm>
          <a:noFill/>
          <a:ln>
            <a:solidFill>
              <a:srgbClr val="000000"/>
            </a:solidFill>
            <a:miter lim="800000"/>
            <a:headEnd/>
            <a:tailEnd/>
          </a:ln>
        </p:spPr>
      </p:sp>
      <p:sp>
        <p:nvSpPr>
          <p:cNvPr id="2529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89297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5E943CAB-8337-4C62-B1F3-39A56531DCAE}" type="slidenum">
              <a:rPr lang="en-US" altLang="zh-CN" smtClean="0"/>
              <a:pPr/>
              <a:t>17</a:t>
            </a:fld>
            <a:endParaRPr lang="en-US" altLang="zh-CN"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2407915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DE37EA52-D338-47A6-97D8-6025F74614DD}" type="slidenum">
              <a:rPr lang="en-US" altLang="zh-CN" smtClean="0"/>
              <a:pPr/>
              <a:t>18</a:t>
            </a:fld>
            <a:endParaRPr lang="en-US" altLang="zh-CN" smtClean="0"/>
          </a:p>
        </p:txBody>
      </p:sp>
      <p:sp>
        <p:nvSpPr>
          <p:cNvPr id="94211" name="Rectangle 2"/>
          <p:cNvSpPr>
            <a:spLocks noGrp="1" noRot="1" noChangeAspect="1" noChangeArrowheads="1" noTextEdit="1"/>
          </p:cNvSpPr>
          <p:nvPr>
            <p:ph type="sldImg"/>
          </p:nvPr>
        </p:nvSpPr>
        <p:spPr>
          <a:xfrm>
            <a:off x="1117600" y="696913"/>
            <a:ext cx="4648200" cy="3486150"/>
          </a:xfrm>
          <a:ln/>
        </p:spPr>
      </p:sp>
      <p:sp>
        <p:nvSpPr>
          <p:cNvPr id="94212" name="Rectangle 3"/>
          <p:cNvSpPr>
            <a:spLocks noGrp="1" noChangeArrowheads="1"/>
          </p:cNvSpPr>
          <p:nvPr>
            <p:ph type="body" idx="1"/>
          </p:nvPr>
        </p:nvSpPr>
        <p:spPr>
          <a:noFill/>
          <a:ln/>
        </p:spPr>
        <p:txBody>
          <a:bodyPr/>
          <a:lstStyle/>
          <a:p>
            <a:r>
              <a:rPr lang="en-US" altLang="zh-CN" smtClean="0"/>
              <a:t>Should ask students to do some survey on data integration.  -JH</a:t>
            </a:r>
          </a:p>
        </p:txBody>
      </p:sp>
    </p:spTree>
    <p:extLst>
      <p:ext uri="{BB962C8B-B14F-4D97-AF65-F5344CB8AC3E}">
        <p14:creationId xmlns:p14="http://schemas.microsoft.com/office/powerpoint/2010/main" val="137065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9D0BF8A4-0A54-4F46-80DC-6FBB9410F331}" type="slidenum">
              <a:rPr lang="en-US" altLang="zh-CN" smtClean="0"/>
              <a:pPr/>
              <a:t>19</a:t>
            </a:fld>
            <a:endParaRPr lang="en-US" altLang="zh-CN" smtClean="0"/>
          </a:p>
        </p:txBody>
      </p:sp>
      <p:sp>
        <p:nvSpPr>
          <p:cNvPr id="95235" name="Rectangle 2"/>
          <p:cNvSpPr>
            <a:spLocks noGrp="1" noRot="1" noChangeAspect="1" noChangeArrowheads="1" noTextEdit="1"/>
          </p:cNvSpPr>
          <p:nvPr>
            <p:ph type="sldImg"/>
          </p:nvPr>
        </p:nvSpPr>
        <p:spPr>
          <a:xfrm>
            <a:off x="1117600" y="696913"/>
            <a:ext cx="4648200" cy="3486150"/>
          </a:xfrm>
          <a:ln/>
        </p:spPr>
      </p:sp>
      <p:sp>
        <p:nvSpPr>
          <p:cNvPr id="95236"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4156525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4177914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28713" y="704850"/>
            <a:ext cx="4629150" cy="3471863"/>
          </a:xfrm>
          <a:ln/>
        </p:spPr>
      </p:sp>
      <p:sp>
        <p:nvSpPr>
          <p:cNvPr id="97283" name="Rectangle 3"/>
          <p:cNvSpPr>
            <a:spLocks noGrp="1" noChangeArrowheads="1"/>
          </p:cNvSpPr>
          <p:nvPr>
            <p:ph type="body" idx="1"/>
          </p:nvPr>
        </p:nvSpPr>
        <p:spPr>
          <a:xfrm>
            <a:off x="915988" y="4416425"/>
            <a:ext cx="5048250" cy="4179888"/>
          </a:xfrm>
          <a:noFill/>
          <a:ln/>
        </p:spPr>
        <p:txBody>
          <a:bodyPr/>
          <a:lstStyle/>
          <a:p>
            <a:endParaRPr lang="zh-CN" altLang="zh-CN" smtClean="0"/>
          </a:p>
        </p:txBody>
      </p:sp>
    </p:spTree>
    <p:extLst>
      <p:ext uri="{BB962C8B-B14F-4D97-AF65-F5344CB8AC3E}">
        <p14:creationId xmlns:p14="http://schemas.microsoft.com/office/powerpoint/2010/main" val="196011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A254107D-3394-4288-8183-56A1907BB5EE}" type="slidenum">
              <a:rPr lang="en-US" altLang="en-US" smtClean="0"/>
              <a:pPr/>
              <a:t>2</a:t>
            </a:fld>
            <a:endParaRPr lang="en-US" altLang="en-US"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altLang="en-US" smtClean="0">
              <a:solidFill>
                <a:schemeClr val="hlink"/>
              </a:solidFill>
            </a:endParaRPr>
          </a:p>
        </p:txBody>
      </p:sp>
    </p:spTree>
    <p:extLst>
      <p:ext uri="{BB962C8B-B14F-4D97-AF65-F5344CB8AC3E}">
        <p14:creationId xmlns:p14="http://schemas.microsoft.com/office/powerpoint/2010/main" val="3239281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p:spPr>
        <p:txBody>
          <a:bodyPr/>
          <a:lstStyle/>
          <a:p>
            <a:endParaRPr lang="zh-CN" altLang="zh-CN" smtClean="0"/>
          </a:p>
        </p:txBody>
      </p:sp>
      <p:sp>
        <p:nvSpPr>
          <p:cNvPr id="98308" name="Slide Number Placeholder 3"/>
          <p:cNvSpPr>
            <a:spLocks noGrp="1"/>
          </p:cNvSpPr>
          <p:nvPr>
            <p:ph type="sldNum" sz="quarter" idx="5"/>
          </p:nvPr>
        </p:nvSpPr>
        <p:spPr>
          <a:noFill/>
        </p:spPr>
        <p:txBody>
          <a:bodyPr/>
          <a:lstStyle/>
          <a:p>
            <a:fld id="{F5FBB289-262A-47D8-9FDF-1F92C886DBCD}" type="slidenum">
              <a:rPr lang="en-US" altLang="zh-CN" smtClean="0"/>
              <a:pPr/>
              <a:t>22</a:t>
            </a:fld>
            <a:endParaRPr lang="en-US" altLang="zh-CN" smtClean="0"/>
          </a:p>
        </p:txBody>
      </p:sp>
    </p:spTree>
    <p:extLst>
      <p:ext uri="{BB962C8B-B14F-4D97-AF65-F5344CB8AC3E}">
        <p14:creationId xmlns:p14="http://schemas.microsoft.com/office/powerpoint/2010/main" val="1713485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endParaRPr lang="zh-CN" altLang="zh-CN" smtClean="0"/>
          </a:p>
        </p:txBody>
      </p:sp>
      <p:sp>
        <p:nvSpPr>
          <p:cNvPr id="99332" name="Slide Number Placeholder 3"/>
          <p:cNvSpPr>
            <a:spLocks noGrp="1"/>
          </p:cNvSpPr>
          <p:nvPr>
            <p:ph type="sldNum" sz="quarter" idx="5"/>
          </p:nvPr>
        </p:nvSpPr>
        <p:spPr>
          <a:noFill/>
        </p:spPr>
        <p:txBody>
          <a:bodyPr/>
          <a:lstStyle/>
          <a:p>
            <a:fld id="{A97EFB2F-7462-4DE0-8965-15548D76C215}" type="slidenum">
              <a:rPr lang="en-US" altLang="zh-CN" smtClean="0"/>
              <a:pPr/>
              <a:t>23</a:t>
            </a:fld>
            <a:endParaRPr lang="en-US" altLang="zh-CN" smtClean="0"/>
          </a:p>
        </p:txBody>
      </p:sp>
    </p:spTree>
    <p:extLst>
      <p:ext uri="{BB962C8B-B14F-4D97-AF65-F5344CB8AC3E}">
        <p14:creationId xmlns:p14="http://schemas.microsoft.com/office/powerpoint/2010/main" val="2679813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175F36A6-E7C2-4498-B8D9-D396ADDAE993}" type="slidenum">
              <a:rPr lang="en-US" altLang="zh-CN" sz="1200">
                <a:latin typeface="Times New Roman" pitchFamily="18" charset="0"/>
              </a:rPr>
              <a:pPr algn="r" defTabSz="931863" eaLnBrk="0" hangingPunct="0"/>
              <a:t>24</a:t>
            </a:fld>
            <a:endParaRPr lang="en-US" altLang="zh-CN" sz="120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2612662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E738B471-64D2-4B89-91C4-CB7EC79E0ED1}" type="slidenum">
              <a:rPr lang="en-US" altLang="zh-CN" smtClean="0"/>
              <a:pPr/>
              <a:t>25</a:t>
            </a:fld>
            <a:endParaRPr lang="en-US" altLang="zh-CN"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r>
              <a:rPr lang="en-US" altLang="zh-CN" smtClean="0"/>
              <a:t>MK 09/09/05: Wiki has dimensionality reduction as feature extraction (PCA) and feature subset selection. It states both wavelet transforms and PCA as forms of data compression. It does not have any pages for "numerosity reduction". We claim there are many different ways to organize data reduction strategies, which is true, so this presentation below should be OK. Let’s discuss.</a:t>
            </a:r>
          </a:p>
          <a:p>
            <a:endParaRPr lang="en-US" altLang="zh-CN" smtClean="0"/>
          </a:p>
        </p:txBody>
      </p:sp>
    </p:spTree>
    <p:extLst>
      <p:ext uri="{BB962C8B-B14F-4D97-AF65-F5344CB8AC3E}">
        <p14:creationId xmlns:p14="http://schemas.microsoft.com/office/powerpoint/2010/main" val="971432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D67B17E6-F239-4EBE-8132-BB3FEAA92909}" type="slidenum">
              <a:rPr lang="en-US" altLang="zh-CN" smtClean="0"/>
              <a:pPr/>
              <a:t>26</a:t>
            </a:fld>
            <a:endParaRPr lang="en-US" altLang="zh-CN"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r>
              <a:rPr lang="en-US" altLang="zh-CN" smtClean="0"/>
              <a:t>MK 09/09/05: Wiki has dimensionality reduction as feature extraction (PCA) and feature subset selection. It states both wavelet transforms and PCA as forms of data compression. It does not have any pages for "numerosity reduction". We claim there are many different ways to organize data reduction strategies, which is true, so this presentation below should be OK. Let’s discuss.</a:t>
            </a:r>
          </a:p>
          <a:p>
            <a:endParaRPr lang="en-US" altLang="zh-CN" smtClean="0"/>
          </a:p>
        </p:txBody>
      </p:sp>
    </p:spTree>
    <p:extLst>
      <p:ext uri="{BB962C8B-B14F-4D97-AF65-F5344CB8AC3E}">
        <p14:creationId xmlns:p14="http://schemas.microsoft.com/office/powerpoint/2010/main" val="1617738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96F37698-2178-4438-B7DA-BE5E9E366F10}" type="slidenum">
              <a:rPr lang="en-US" altLang="zh-CN" sz="1200">
                <a:latin typeface="Times New Roman" pitchFamily="18" charset="0"/>
              </a:rPr>
              <a:pPr algn="r" defTabSz="931863" eaLnBrk="0" hangingPunct="0"/>
              <a:t>27</a:t>
            </a:fld>
            <a:endParaRPr lang="en-US" altLang="zh-CN" sz="1200">
              <a:latin typeface="Times New Roman"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r>
              <a:rPr lang="en-US" altLang="zh-CN" b="1" smtClean="0"/>
              <a:t>JH: put SVD at clustering high-D reduction.</a:t>
            </a:r>
          </a:p>
        </p:txBody>
      </p:sp>
    </p:spTree>
    <p:extLst>
      <p:ext uri="{BB962C8B-B14F-4D97-AF65-F5344CB8AC3E}">
        <p14:creationId xmlns:p14="http://schemas.microsoft.com/office/powerpoint/2010/main" val="3708039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33D135C8-1913-4C5C-9A6E-4A44A54D038B}" type="slidenum">
              <a:rPr lang="en-US" altLang="zh-CN" smtClean="0"/>
              <a:pPr/>
              <a:t>31</a:t>
            </a:fld>
            <a:endParaRPr lang="en-US" altLang="zh-CN" smtClean="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r>
              <a:rPr lang="en-US" altLang="zh-CN" smtClean="0"/>
              <a:t>MK 09/09/05: Wiki has dimensionality reduction as feature extraction (PCA) and feature subset selection. It states both wavelet transforms and PCA as forms of data compression. It does not have any pages for "numerosity reduction". We claim there are many different ways to organize data reduction strategies, which is true, so this presentation below should be OK. Let’s discuss.</a:t>
            </a:r>
          </a:p>
          <a:p>
            <a:endParaRPr lang="en-US" altLang="zh-CN" smtClean="0"/>
          </a:p>
        </p:txBody>
      </p:sp>
    </p:spTree>
    <p:extLst>
      <p:ext uri="{BB962C8B-B14F-4D97-AF65-F5344CB8AC3E}">
        <p14:creationId xmlns:p14="http://schemas.microsoft.com/office/powerpoint/2010/main" val="2399223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D0ACB9CA-D26F-43C0-B7FC-E4EC0B033329}" type="slidenum">
              <a:rPr lang="en-US" altLang="zh-CN" smtClean="0"/>
              <a:pPr/>
              <a:t>32</a:t>
            </a:fld>
            <a:endParaRPr lang="en-US" altLang="zh-CN"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r>
              <a:rPr lang="en-US" altLang="zh-CN" smtClean="0"/>
              <a:t>MK 09/09/05: Wiki has dimensionality reduction as feature extraction (PCA) and feature subset selection. It states both wavelet transforms and PCA as forms of data compression. It does not have any pages for "numerosity reduction". We claim there are many different ways to organize data reduction strategies, which is true, so this presentation below should be OK. Let’s discuss.</a:t>
            </a:r>
          </a:p>
          <a:p>
            <a:endParaRPr lang="en-US" altLang="zh-CN" smtClean="0"/>
          </a:p>
        </p:txBody>
      </p:sp>
    </p:spTree>
    <p:extLst>
      <p:ext uri="{BB962C8B-B14F-4D97-AF65-F5344CB8AC3E}">
        <p14:creationId xmlns:p14="http://schemas.microsoft.com/office/powerpoint/2010/main" val="629942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83080E56-64B9-4458-87DA-4EAB6E52D136}" type="slidenum">
              <a:rPr lang="en-US" altLang="zh-CN" sz="1200">
                <a:latin typeface="Times New Roman" pitchFamily="18" charset="0"/>
              </a:rPr>
              <a:pPr algn="r" defTabSz="931863" eaLnBrk="0" hangingPunct="0"/>
              <a:t>33</a:t>
            </a:fld>
            <a:endParaRPr lang="en-US" altLang="zh-CN" sz="1200">
              <a:latin typeface="Times New Roman" pitchFamily="18" charset="0"/>
            </a:endParaRPr>
          </a:p>
        </p:txBody>
      </p:sp>
      <p:sp>
        <p:nvSpPr>
          <p:cNvPr id="106499" name="Rectangle 2"/>
          <p:cNvSpPr>
            <a:spLocks noGrp="1" noRot="1" noChangeAspect="1" noChangeArrowheads="1" noTextEdit="1"/>
          </p:cNvSpPr>
          <p:nvPr>
            <p:ph type="sldImg"/>
          </p:nvPr>
        </p:nvSpPr>
        <p:spPr>
          <a:xfrm>
            <a:off x="1120775" y="698500"/>
            <a:ext cx="4643438" cy="3484563"/>
          </a:xfrm>
          <a:ln/>
        </p:spPr>
      </p:sp>
      <p:sp>
        <p:nvSpPr>
          <p:cNvPr id="106500" name="Rectangle 3"/>
          <p:cNvSpPr>
            <a:spLocks noGrp="1" noChangeArrowheads="1"/>
          </p:cNvSpPr>
          <p:nvPr>
            <p:ph type="body" idx="1"/>
          </p:nvPr>
        </p:nvSpPr>
        <p:spPr>
          <a:xfrm>
            <a:off x="917575" y="4414838"/>
            <a:ext cx="5046663" cy="4183062"/>
          </a:xfrm>
          <a:noFill/>
          <a:ln/>
        </p:spPr>
        <p:txBody>
          <a:bodyPr lIns="90748" tIns="45373" rIns="90748" bIns="45373"/>
          <a:lstStyle/>
          <a:p>
            <a:endParaRPr lang="zh-CN" altLang="zh-CN" smtClean="0"/>
          </a:p>
        </p:txBody>
      </p:sp>
    </p:spTree>
    <p:extLst>
      <p:ext uri="{BB962C8B-B14F-4D97-AF65-F5344CB8AC3E}">
        <p14:creationId xmlns:p14="http://schemas.microsoft.com/office/powerpoint/2010/main" val="347277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D3CA701C-FF76-453A-8747-B5834ADB58AF}" type="slidenum">
              <a:rPr lang="en-US" altLang="zh-CN" sz="1200">
                <a:latin typeface="Times New Roman" pitchFamily="18" charset="0"/>
              </a:rPr>
              <a:pPr algn="r" defTabSz="931863" eaLnBrk="0" hangingPunct="0"/>
              <a:t>34</a:t>
            </a:fld>
            <a:endParaRPr lang="en-US" altLang="zh-CN" sz="1200">
              <a:latin typeface="Times New Roman" pitchFamily="18" charset="0"/>
            </a:endParaRPr>
          </a:p>
        </p:txBody>
      </p:sp>
      <p:sp>
        <p:nvSpPr>
          <p:cNvPr id="107523" name="Rectangle 2"/>
          <p:cNvSpPr>
            <a:spLocks noGrp="1" noRot="1" noChangeAspect="1" noChangeArrowheads="1" noTextEdit="1"/>
          </p:cNvSpPr>
          <p:nvPr>
            <p:ph type="sldImg"/>
          </p:nvPr>
        </p:nvSpPr>
        <p:spPr>
          <a:xfrm>
            <a:off x="1119188" y="698500"/>
            <a:ext cx="4643437" cy="3484563"/>
          </a:xfrm>
          <a:ln/>
        </p:spPr>
      </p:sp>
      <p:sp>
        <p:nvSpPr>
          <p:cNvPr id="107524" name="Rectangle 3"/>
          <p:cNvSpPr>
            <a:spLocks noGrp="1" noChangeArrowheads="1"/>
          </p:cNvSpPr>
          <p:nvPr>
            <p:ph type="body" idx="1"/>
          </p:nvPr>
        </p:nvSpPr>
        <p:spPr>
          <a:xfrm>
            <a:off x="688975" y="4416425"/>
            <a:ext cx="5503863" cy="4181475"/>
          </a:xfrm>
          <a:noFill/>
          <a:ln/>
        </p:spPr>
        <p:txBody>
          <a:bodyPr/>
          <a:lstStyle/>
          <a:p>
            <a:endParaRPr lang="zh-CN" altLang="zh-CN" smtClean="0"/>
          </a:p>
        </p:txBody>
      </p:sp>
    </p:spTree>
    <p:extLst>
      <p:ext uri="{BB962C8B-B14F-4D97-AF65-F5344CB8AC3E}">
        <p14:creationId xmlns:p14="http://schemas.microsoft.com/office/powerpoint/2010/main" val="4148377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23426328-AF99-408A-8F93-45107C406246}" type="slidenum">
              <a:rPr lang="en-US" altLang="zh-CN" smtClean="0"/>
              <a:pPr/>
              <a:t>3</a:t>
            </a:fld>
            <a:endParaRPr lang="en-US" altLang="zh-CN"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1021527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740CB282-C6B8-4AD5-8C2C-F0A15676288C}" type="slidenum">
              <a:rPr lang="en-US" altLang="zh-CN" sz="1200">
                <a:latin typeface="Times New Roman" pitchFamily="18" charset="0"/>
              </a:rPr>
              <a:pPr algn="r" defTabSz="931863" eaLnBrk="0" hangingPunct="0"/>
              <a:t>35</a:t>
            </a:fld>
            <a:endParaRPr lang="en-US" altLang="zh-CN" sz="1200">
              <a:latin typeface="Times New Roman" pitchFamily="18" charset="0"/>
            </a:endParaRPr>
          </a:p>
        </p:txBody>
      </p:sp>
      <p:sp>
        <p:nvSpPr>
          <p:cNvPr id="108547" name="Rectangle 2"/>
          <p:cNvSpPr>
            <a:spLocks noGrp="1" noRot="1" noChangeAspect="1" noChangeArrowheads="1" noTextEdit="1"/>
          </p:cNvSpPr>
          <p:nvPr>
            <p:ph type="sldImg"/>
          </p:nvPr>
        </p:nvSpPr>
        <p:spPr>
          <a:xfrm>
            <a:off x="1119188" y="698500"/>
            <a:ext cx="4643437" cy="3484563"/>
          </a:xfrm>
          <a:ln/>
        </p:spPr>
      </p:sp>
      <p:sp>
        <p:nvSpPr>
          <p:cNvPr id="108548" name="Rectangle 3"/>
          <p:cNvSpPr>
            <a:spLocks noGrp="1" noChangeArrowheads="1"/>
          </p:cNvSpPr>
          <p:nvPr>
            <p:ph type="body" idx="1"/>
          </p:nvPr>
        </p:nvSpPr>
        <p:spPr>
          <a:xfrm>
            <a:off x="688975" y="4416425"/>
            <a:ext cx="5503863" cy="4181475"/>
          </a:xfrm>
          <a:noFill/>
          <a:ln/>
        </p:spPr>
        <p:txBody>
          <a:bodyPr/>
          <a:lstStyle/>
          <a:p>
            <a:endParaRPr lang="zh-CN" altLang="zh-CN" smtClean="0"/>
          </a:p>
        </p:txBody>
      </p:sp>
    </p:spTree>
    <p:extLst>
      <p:ext uri="{BB962C8B-B14F-4D97-AF65-F5344CB8AC3E}">
        <p14:creationId xmlns:p14="http://schemas.microsoft.com/office/powerpoint/2010/main" val="2945575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BAEC192C-AB2A-4756-8BEF-2C2A4B4CE7FB}" type="slidenum">
              <a:rPr lang="en-US" altLang="zh-CN" sz="1200">
                <a:latin typeface="Times New Roman" pitchFamily="18" charset="0"/>
              </a:rPr>
              <a:pPr algn="r" defTabSz="931863" eaLnBrk="0" hangingPunct="0"/>
              <a:t>36</a:t>
            </a:fld>
            <a:endParaRPr lang="en-US" altLang="zh-CN" sz="1200">
              <a:latin typeface="Times New Roman" pitchFamily="18" charset="0"/>
            </a:endParaRPr>
          </a:p>
        </p:txBody>
      </p:sp>
      <p:sp>
        <p:nvSpPr>
          <p:cNvPr id="109571" name="Rectangle 2"/>
          <p:cNvSpPr>
            <a:spLocks noGrp="1" noRot="1" noChangeAspect="1" noChangeArrowheads="1" noTextEdit="1"/>
          </p:cNvSpPr>
          <p:nvPr>
            <p:ph type="sldImg"/>
          </p:nvPr>
        </p:nvSpPr>
        <p:spPr>
          <a:xfrm>
            <a:off x="1119188" y="698500"/>
            <a:ext cx="4643437" cy="3484563"/>
          </a:xfrm>
          <a:ln/>
        </p:spPr>
      </p:sp>
      <p:sp>
        <p:nvSpPr>
          <p:cNvPr id="109572" name="Rectangle 3"/>
          <p:cNvSpPr>
            <a:spLocks noGrp="1" noChangeArrowheads="1"/>
          </p:cNvSpPr>
          <p:nvPr>
            <p:ph type="body" idx="1"/>
          </p:nvPr>
        </p:nvSpPr>
        <p:spPr>
          <a:xfrm>
            <a:off x="688975" y="4416425"/>
            <a:ext cx="5503863" cy="4181475"/>
          </a:xfrm>
          <a:noFill/>
          <a:ln/>
        </p:spPr>
        <p:txBody>
          <a:bodyPr/>
          <a:lstStyle/>
          <a:p>
            <a:endParaRPr lang="zh-CN" altLang="zh-CN" smtClean="0"/>
          </a:p>
        </p:txBody>
      </p:sp>
    </p:spTree>
    <p:extLst>
      <p:ext uri="{BB962C8B-B14F-4D97-AF65-F5344CB8AC3E}">
        <p14:creationId xmlns:p14="http://schemas.microsoft.com/office/powerpoint/2010/main" val="996826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43BBBABF-36AD-4067-A800-C8977547ECF9}" type="slidenum">
              <a:rPr lang="en-US" altLang="zh-CN" smtClean="0"/>
              <a:pPr/>
              <a:t>37</a:t>
            </a:fld>
            <a:endParaRPr lang="en-US" altLang="zh-CN"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1989068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9F5F7417-7DBD-470A-A922-D52F975F8BAA}" type="slidenum">
              <a:rPr lang="en-US" altLang="zh-CN" smtClean="0"/>
              <a:pPr/>
              <a:t>38</a:t>
            </a:fld>
            <a:endParaRPr lang="en-US" altLang="zh-CN"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3355597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C896BEF4-3E9B-4B23-8E1C-104008D4A6D0}" type="slidenum">
              <a:rPr lang="en-US" altLang="zh-CN" smtClean="0"/>
              <a:pPr/>
              <a:t>44</a:t>
            </a:fld>
            <a:endParaRPr lang="en-US" altLang="zh-CN"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490785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75FD4964-0410-47EE-A418-E64125283DF6}" type="slidenum">
              <a:rPr lang="en-US" altLang="zh-CN" smtClean="0"/>
              <a:pPr/>
              <a:t>45</a:t>
            </a:fld>
            <a:endParaRPr lang="en-US" altLang="zh-CN"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477994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6FFD0C4B-47A9-4578-A835-CD89740159ED}" type="slidenum">
              <a:rPr lang="en-US" altLang="zh-CN" smtClean="0"/>
              <a:pPr/>
              <a:t>46</a:t>
            </a:fld>
            <a:endParaRPr lang="en-US" altLang="zh-CN"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3296788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9B8B0F03-828B-4904-A58C-CE3659EE5038}" type="slidenum">
              <a:rPr lang="en-US" altLang="zh-CN" smtClean="0"/>
              <a:pPr/>
              <a:t>47</a:t>
            </a:fld>
            <a:endParaRPr lang="en-US" altLang="zh-CN" smtClean="0"/>
          </a:p>
        </p:txBody>
      </p:sp>
      <p:sp>
        <p:nvSpPr>
          <p:cNvPr id="115715" name="Rectangle 2"/>
          <p:cNvSpPr>
            <a:spLocks noGrp="1" noRot="1" noChangeAspect="1" noChangeArrowheads="1" noTextEdit="1"/>
          </p:cNvSpPr>
          <p:nvPr>
            <p:ph type="sldImg"/>
          </p:nvPr>
        </p:nvSpPr>
        <p:spPr>
          <a:xfrm>
            <a:off x="1117600" y="696913"/>
            <a:ext cx="4648200" cy="3486150"/>
          </a:xfrm>
          <a:ln/>
        </p:spPr>
      </p:sp>
      <p:sp>
        <p:nvSpPr>
          <p:cNvPr id="115716"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2683839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7A76DFB-8843-472E-9C5F-F8756B0C6D77}" type="slidenum">
              <a:rPr lang="en-US" altLang="zh-CN" smtClean="0"/>
              <a:pPr/>
              <a:t>48</a:t>
            </a:fld>
            <a:endParaRPr lang="en-US" altLang="zh-CN" smtClean="0"/>
          </a:p>
        </p:txBody>
      </p:sp>
    </p:spTree>
    <p:extLst>
      <p:ext uri="{BB962C8B-B14F-4D97-AF65-F5344CB8AC3E}">
        <p14:creationId xmlns:p14="http://schemas.microsoft.com/office/powerpoint/2010/main" val="2310800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4936138-EF9E-4116-AF03-8329427EE9C9}" type="slidenum">
              <a:rPr lang="en-US" altLang="zh-CN" smtClean="0"/>
              <a:pPr/>
              <a:t>49</a:t>
            </a:fld>
            <a:endParaRPr lang="en-US" altLang="zh-CN"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r>
              <a:rPr lang="en-US" altLang="zh-CN" smtClean="0"/>
              <a:t>Removed 09/09/10: V-optimal: with the least </a:t>
            </a:r>
            <a:r>
              <a:rPr lang="en-US" altLang="zh-CN" i="1" smtClean="0"/>
              <a:t>histogram variance</a:t>
            </a:r>
            <a:r>
              <a:rPr lang="en-US" altLang="zh-CN" smtClean="0"/>
              <a:t> (weighted sum of the original values that each bucket represents)</a:t>
            </a:r>
          </a:p>
        </p:txBody>
      </p:sp>
    </p:spTree>
    <p:extLst>
      <p:ext uri="{BB962C8B-B14F-4D97-AF65-F5344CB8AC3E}">
        <p14:creationId xmlns:p14="http://schemas.microsoft.com/office/powerpoint/2010/main" val="976408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63ECB9A2-81A1-463D-8B2D-8BB6B2B0AF86}" type="slidenum">
              <a:rPr lang="en-US" altLang="zh-CN" smtClean="0"/>
              <a:pPr/>
              <a:t>4</a:t>
            </a:fld>
            <a:endParaRPr lang="en-US" altLang="zh-CN"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1457074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EEE86BCC-1142-40D0-B5E0-26A1DE379263}" type="slidenum">
              <a:rPr lang="en-US" altLang="zh-CN" smtClean="0"/>
              <a:pPr/>
              <a:t>50</a:t>
            </a:fld>
            <a:endParaRPr lang="en-US" altLang="zh-CN"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968053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FFC2F094-FE33-49CB-9B5E-1534C6F0338C}" type="slidenum">
              <a:rPr lang="en-US" altLang="zh-CN" smtClean="0"/>
              <a:pPr/>
              <a:t>52</a:t>
            </a:fld>
            <a:endParaRPr lang="en-US" altLang="zh-CN"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2895338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99EFB47-453C-4E18-A782-E93B0054FF30}" type="slidenum">
              <a:rPr lang="en-US" altLang="zh-CN" smtClean="0"/>
              <a:pPr/>
              <a:t>54</a:t>
            </a:fld>
            <a:endParaRPr lang="en-US" altLang="zh-CN"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3482132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85F46A70-AF09-426E-A6ED-A349BCBC860D}" type="slidenum">
              <a:rPr lang="en-US" altLang="zh-CN" smtClean="0"/>
              <a:pPr/>
              <a:t>55</a:t>
            </a:fld>
            <a:endParaRPr lang="en-US" altLang="zh-CN"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2497261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A69B439A-DC64-4515-A6B0-1D693D8E274B}" type="slidenum">
              <a:rPr lang="en-US" altLang="zh-CN" smtClean="0"/>
              <a:pPr/>
              <a:t>56</a:t>
            </a:fld>
            <a:endParaRPr lang="en-US" altLang="zh-CN"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2956086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AEF76724-F2AE-4849-84DF-CB76F4E06851}" type="slidenum">
              <a:rPr lang="en-US" altLang="zh-CN" sz="1200">
                <a:latin typeface="Times New Roman" pitchFamily="18" charset="0"/>
              </a:rPr>
              <a:pPr algn="r" defTabSz="931863" eaLnBrk="0" hangingPunct="0"/>
              <a:t>57</a:t>
            </a:fld>
            <a:endParaRPr lang="en-US" altLang="zh-CN" sz="1200">
              <a:latin typeface="Times New Roman"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r>
              <a:rPr lang="en-US" altLang="zh-CN" smtClean="0"/>
              <a:t>PCA and Wavelet are forms of data compression also.</a:t>
            </a:r>
          </a:p>
          <a:p>
            <a:endParaRPr lang="en-US" altLang="zh-CN" smtClean="0"/>
          </a:p>
        </p:txBody>
      </p:sp>
    </p:spTree>
    <p:extLst>
      <p:ext uri="{BB962C8B-B14F-4D97-AF65-F5344CB8AC3E}">
        <p14:creationId xmlns:p14="http://schemas.microsoft.com/office/powerpoint/2010/main" val="2203162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42997289-BD29-4CCC-B80C-0F7B7900B44E}" type="slidenum">
              <a:rPr lang="en-US" altLang="zh-CN" sz="1200">
                <a:latin typeface="Times New Roman" pitchFamily="18" charset="0"/>
              </a:rPr>
              <a:pPr algn="r" defTabSz="931863" eaLnBrk="0" hangingPunct="0"/>
              <a:t>58</a:t>
            </a:fld>
            <a:endParaRPr lang="en-US" altLang="zh-CN" sz="1200">
              <a:latin typeface="Times New Roman"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4274848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A62AEBA4-3AD4-40FF-88F0-A870880393BF}" type="slidenum">
              <a:rPr lang="en-US" altLang="zh-CN" sz="1200">
                <a:latin typeface="Times New Roman" pitchFamily="18" charset="0"/>
              </a:rPr>
              <a:pPr algn="r" defTabSz="931863" eaLnBrk="0" hangingPunct="0"/>
              <a:t>59</a:t>
            </a:fld>
            <a:endParaRPr lang="en-US" altLang="zh-CN" sz="1200">
              <a:latin typeface="Times New Roman"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3410729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037F090B-CBC1-45CC-89ED-094055463C7E}" type="slidenum">
              <a:rPr lang="en-US" altLang="zh-CN" sz="1200">
                <a:latin typeface="Times New Roman" pitchFamily="18" charset="0"/>
              </a:rPr>
              <a:pPr algn="r" defTabSz="931863" eaLnBrk="0" hangingPunct="0"/>
              <a:t>60</a:t>
            </a:fld>
            <a:endParaRPr lang="en-US" altLang="zh-CN" sz="1200">
              <a:latin typeface="Times New Roman"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2046992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0730E686-A259-4F29-9423-7CDA24B2F854}" type="slidenum">
              <a:rPr lang="en-US" altLang="zh-CN" sz="1200">
                <a:latin typeface="Times New Roman" pitchFamily="18" charset="0"/>
              </a:rPr>
              <a:pPr algn="r" defTabSz="931863" eaLnBrk="0" hangingPunct="0"/>
              <a:t>61</a:t>
            </a:fld>
            <a:endParaRPr lang="en-US" altLang="zh-CN" sz="1200">
              <a:latin typeface="Times New Roman" pitchFamily="18" charset="0"/>
            </a:endParaRPr>
          </a:p>
        </p:txBody>
      </p:sp>
      <p:sp>
        <p:nvSpPr>
          <p:cNvPr id="128003" name="Rectangle 2"/>
          <p:cNvSpPr>
            <a:spLocks noGrp="1" noRot="1" noChangeAspect="1" noChangeArrowheads="1" noTextEdit="1"/>
          </p:cNvSpPr>
          <p:nvPr>
            <p:ph type="sldImg"/>
          </p:nvPr>
        </p:nvSpPr>
        <p:spPr>
          <a:xfrm>
            <a:off x="1117600" y="696913"/>
            <a:ext cx="4648200" cy="3486150"/>
          </a:xfrm>
          <a:ln/>
        </p:spPr>
      </p:sp>
      <p:sp>
        <p:nvSpPr>
          <p:cNvPr id="128004"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410784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63ECB9A2-81A1-463D-8B2D-8BB6B2B0AF86}" type="slidenum">
              <a:rPr lang="en-US" altLang="zh-CN" smtClean="0"/>
              <a:pPr/>
              <a:t>5</a:t>
            </a:fld>
            <a:endParaRPr lang="en-US" altLang="zh-CN"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1594809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DDD662CD-3629-4275-A3C9-8DFC98023087}" type="slidenum">
              <a:rPr lang="en-US" altLang="zh-CN" smtClean="0"/>
              <a:pPr/>
              <a:t>62</a:t>
            </a:fld>
            <a:endParaRPr lang="en-US" altLang="zh-CN" smtClean="0"/>
          </a:p>
        </p:txBody>
      </p:sp>
      <p:sp>
        <p:nvSpPr>
          <p:cNvPr id="129027" name="Rectangle 2"/>
          <p:cNvSpPr>
            <a:spLocks noGrp="1" noRot="1" noChangeAspect="1" noChangeArrowheads="1" noTextEdit="1"/>
          </p:cNvSpPr>
          <p:nvPr>
            <p:ph type="sldImg"/>
          </p:nvPr>
        </p:nvSpPr>
        <p:spPr>
          <a:xfrm>
            <a:off x="1117600" y="696913"/>
            <a:ext cx="4648200" cy="3486150"/>
          </a:xfrm>
          <a:ln/>
        </p:spPr>
      </p:sp>
      <p:sp>
        <p:nvSpPr>
          <p:cNvPr id="129028"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3389808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8AFB3FB2-C298-404B-838B-1D742D9EF8B5}" type="slidenum">
              <a:rPr lang="en-US" altLang="zh-CN" smtClean="0"/>
              <a:pPr/>
              <a:t>63</a:t>
            </a:fld>
            <a:endParaRPr lang="en-US" altLang="zh-CN" smtClean="0"/>
          </a:p>
        </p:txBody>
      </p:sp>
      <p:sp>
        <p:nvSpPr>
          <p:cNvPr id="130051" name="Rectangle 2"/>
          <p:cNvSpPr>
            <a:spLocks noGrp="1" noRot="1" noChangeAspect="1" noChangeArrowheads="1" noTextEdit="1"/>
          </p:cNvSpPr>
          <p:nvPr>
            <p:ph type="sldImg"/>
          </p:nvPr>
        </p:nvSpPr>
        <p:spPr>
          <a:xfrm>
            <a:off x="1117600" y="696913"/>
            <a:ext cx="4648200" cy="3486150"/>
          </a:xfrm>
          <a:ln/>
        </p:spPr>
      </p:sp>
      <p:sp>
        <p:nvSpPr>
          <p:cNvPr id="130052"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3078636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113D80DE-8E66-4AAC-A0B8-0BE0A9262CD5}" type="slidenum">
              <a:rPr lang="en-US" altLang="zh-CN" smtClean="0"/>
              <a:pPr/>
              <a:t>64</a:t>
            </a:fld>
            <a:endParaRPr lang="en-US" altLang="zh-CN" smtClean="0"/>
          </a:p>
        </p:txBody>
      </p:sp>
      <p:sp>
        <p:nvSpPr>
          <p:cNvPr id="131075" name="Rectangle 2"/>
          <p:cNvSpPr>
            <a:spLocks noGrp="1" noRot="1" noChangeAspect="1" noChangeArrowheads="1" noTextEdit="1"/>
          </p:cNvSpPr>
          <p:nvPr>
            <p:ph type="sldImg"/>
          </p:nvPr>
        </p:nvSpPr>
        <p:spPr>
          <a:xfrm>
            <a:off x="1117600" y="696913"/>
            <a:ext cx="4648200" cy="3486150"/>
          </a:xfrm>
          <a:ln/>
        </p:spPr>
      </p:sp>
      <p:sp>
        <p:nvSpPr>
          <p:cNvPr id="131076"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4209437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1743A782-6A4E-416B-ABE8-C387C4BDFFA2}" type="slidenum">
              <a:rPr lang="en-US" altLang="zh-CN" smtClean="0"/>
              <a:pPr/>
              <a:t>65</a:t>
            </a:fld>
            <a:endParaRPr lang="en-US" altLang="zh-CN" smtClean="0"/>
          </a:p>
        </p:txBody>
      </p:sp>
      <p:sp>
        <p:nvSpPr>
          <p:cNvPr id="132099" name="Rectangle 2"/>
          <p:cNvSpPr>
            <a:spLocks noGrp="1" noRot="1" noChangeAspect="1" noChangeArrowheads="1" noTextEdit="1"/>
          </p:cNvSpPr>
          <p:nvPr>
            <p:ph type="sldImg"/>
          </p:nvPr>
        </p:nvSpPr>
        <p:spPr>
          <a:xfrm>
            <a:off x="1117600" y="696913"/>
            <a:ext cx="4648200" cy="3486150"/>
          </a:xfrm>
          <a:ln/>
        </p:spPr>
      </p:sp>
      <p:sp>
        <p:nvSpPr>
          <p:cNvPr id="132100"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23369684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EB4A2E49-5A88-4CB8-8FA2-1D534D3E3039}" type="slidenum">
              <a:rPr lang="en-US" altLang="zh-CN" sz="1200">
                <a:latin typeface="Times New Roman" pitchFamily="18" charset="0"/>
              </a:rPr>
              <a:pPr algn="r" defTabSz="931863" eaLnBrk="0" hangingPunct="0"/>
              <a:t>66</a:t>
            </a:fld>
            <a:endParaRPr lang="en-US" altLang="zh-CN" sz="1200">
              <a:latin typeface="Times New Roman"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63148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99C2B8F6-C9A6-4D7A-8203-350B37ABE52C}" type="slidenum">
              <a:rPr lang="en-US" altLang="zh-CN" sz="1200">
                <a:latin typeface="Times New Roman" pitchFamily="18" charset="0"/>
              </a:rPr>
              <a:pPr algn="r" defTabSz="931863" eaLnBrk="0" hangingPunct="0"/>
              <a:t>67</a:t>
            </a:fld>
            <a:endParaRPr lang="en-US" altLang="zh-CN" sz="1200">
              <a:latin typeface="Times New Roman"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3579104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2F7DE1AF-7BB1-44FB-BF46-9742DF9C7CFE}" type="slidenum">
              <a:rPr lang="en-US" altLang="zh-CN" sz="1200">
                <a:latin typeface="Times New Roman" pitchFamily="18" charset="0"/>
              </a:rPr>
              <a:pPr algn="r" defTabSz="931863" eaLnBrk="0" hangingPunct="0"/>
              <a:t>68</a:t>
            </a:fld>
            <a:endParaRPr lang="en-US" altLang="zh-CN" sz="1200">
              <a:latin typeface="Times New Roman"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13473299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12595138-EE91-4A8D-9029-0A305A5D74B5}" type="slidenum">
              <a:rPr lang="en-US" altLang="zh-CN" sz="1200">
                <a:latin typeface="Times New Roman" pitchFamily="18" charset="0"/>
              </a:rPr>
              <a:pPr algn="r" defTabSz="931863" eaLnBrk="0" hangingPunct="0"/>
              <a:t>69</a:t>
            </a:fld>
            <a:endParaRPr lang="en-US" altLang="zh-CN" sz="1200">
              <a:latin typeface="Times New Roman"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1998948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D32EC954-A81D-40E4-A0BD-67EA7860EE22}" type="slidenum">
              <a:rPr lang="en-US" altLang="zh-CN" sz="1200">
                <a:latin typeface="Times New Roman" pitchFamily="18" charset="0"/>
              </a:rPr>
              <a:pPr algn="r" defTabSz="931863" eaLnBrk="0" hangingPunct="0"/>
              <a:t>70</a:t>
            </a:fld>
            <a:endParaRPr lang="en-US" altLang="zh-CN" sz="1200">
              <a:latin typeface="Times New Roman"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2776791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96DF1E78-00C1-4586-A1EF-5200D807D9FF}" type="slidenum">
              <a:rPr lang="en-US" altLang="zh-CN" sz="1200">
                <a:latin typeface="Times New Roman" pitchFamily="18" charset="0"/>
              </a:rPr>
              <a:pPr algn="r" defTabSz="931863" eaLnBrk="0" hangingPunct="0"/>
              <a:t>71</a:t>
            </a:fld>
            <a:endParaRPr lang="en-US" altLang="zh-CN" sz="1200">
              <a:latin typeface="Times New Roman"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3314701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0E07E9C-AA7F-400A-8BA0-B58766FF490B}" type="slidenum">
              <a:rPr lang="en-US" altLang="zh-CN" smtClean="0"/>
              <a:pPr/>
              <a:t>6</a:t>
            </a:fld>
            <a:endParaRPr lang="en-US" altLang="zh-CN" smtClean="0"/>
          </a:p>
        </p:txBody>
      </p:sp>
      <p:sp>
        <p:nvSpPr>
          <p:cNvPr id="82947" name="Rectangle 2"/>
          <p:cNvSpPr>
            <a:spLocks noGrp="1" noRot="1" noChangeAspect="1" noChangeArrowheads="1" noTextEdit="1"/>
          </p:cNvSpPr>
          <p:nvPr>
            <p:ph type="sldImg"/>
          </p:nvPr>
        </p:nvSpPr>
        <p:spPr>
          <a:xfrm>
            <a:off x="1117600" y="696913"/>
            <a:ext cx="4648200" cy="3486150"/>
          </a:xfrm>
          <a:ln/>
        </p:spPr>
      </p:sp>
      <p:sp>
        <p:nvSpPr>
          <p:cNvPr id="82948" name="Rectangle 3"/>
          <p:cNvSpPr>
            <a:spLocks noGrp="1" noChangeArrowheads="1"/>
          </p:cNvSpPr>
          <p:nvPr>
            <p:ph type="body" idx="1"/>
          </p:nvPr>
        </p:nvSpPr>
        <p:spPr>
          <a:noFill/>
          <a:ln/>
        </p:spPr>
        <p:txBody>
          <a:bodyPr lIns="93488" tIns="46744" rIns="93488" bIns="46744"/>
          <a:lstStyle/>
          <a:p>
            <a:endParaRPr lang="zh-CN" altLang="zh-CN" smtClean="0"/>
          </a:p>
        </p:txBody>
      </p:sp>
    </p:spTree>
    <p:extLst>
      <p:ext uri="{BB962C8B-B14F-4D97-AF65-F5344CB8AC3E}">
        <p14:creationId xmlns:p14="http://schemas.microsoft.com/office/powerpoint/2010/main" val="2982024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3E2B9385-411E-4ED4-9306-CA1204C88B51}" type="slidenum">
              <a:rPr lang="en-US" altLang="zh-CN" sz="1200">
                <a:latin typeface="Times New Roman" pitchFamily="18" charset="0"/>
              </a:rPr>
              <a:pPr algn="r" defTabSz="931863" eaLnBrk="0" hangingPunct="0"/>
              <a:t>72</a:t>
            </a:fld>
            <a:endParaRPr lang="en-US" altLang="zh-CN" sz="1200">
              <a:latin typeface="Times New Roman"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149453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A0CB0DD2-8B3F-45BD-B218-A647E11E14F1}" type="slidenum">
              <a:rPr lang="en-US" altLang="zh-CN" sz="1200">
                <a:latin typeface="Times New Roman" pitchFamily="18" charset="0"/>
              </a:rPr>
              <a:pPr algn="r" defTabSz="931863" eaLnBrk="0" hangingPunct="0"/>
              <a:t>73</a:t>
            </a:fld>
            <a:endParaRPr lang="en-US" altLang="zh-CN" sz="1200">
              <a:latin typeface="Times New Roman"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2621574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3898900" y="8831263"/>
            <a:ext cx="2982913" cy="465137"/>
          </a:xfrm>
          <a:prstGeom prst="rect">
            <a:avLst/>
          </a:prstGeom>
          <a:noFill/>
          <a:ln w="9525">
            <a:noFill/>
            <a:miter lim="800000"/>
            <a:headEnd/>
            <a:tailEnd/>
          </a:ln>
        </p:spPr>
        <p:txBody>
          <a:bodyPr lIns="93170" tIns="46586" rIns="93170" bIns="46586" anchor="b"/>
          <a:lstStyle/>
          <a:p>
            <a:pPr algn="r" defTabSz="931863" eaLnBrk="0" hangingPunct="0"/>
            <a:fld id="{43906591-2335-4964-9099-1B8EB7404640}" type="slidenum">
              <a:rPr lang="en-US" altLang="zh-CN" sz="1200">
                <a:latin typeface="Times New Roman" pitchFamily="18" charset="0"/>
              </a:rPr>
              <a:pPr algn="r" defTabSz="931863" eaLnBrk="0" hangingPunct="0"/>
              <a:t>74</a:t>
            </a:fld>
            <a:endParaRPr lang="en-US" altLang="zh-CN" sz="1200">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16471134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47F1C68-8333-4F1D-A148-5063954A7558}" type="slidenum">
              <a:rPr lang="en-US" altLang="zh-CN" smtClean="0"/>
              <a:pPr/>
              <a:t>75</a:t>
            </a:fld>
            <a:endParaRPr lang="en-US" altLang="zh-CN"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28010432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A63A7BAD-0A14-4411-B0C6-159D8CEFFFA3}" type="slidenum">
              <a:rPr lang="en-US" altLang="zh-CN" smtClean="0"/>
              <a:pPr/>
              <a:t>76</a:t>
            </a:fld>
            <a:endParaRPr lang="en-US" altLang="zh-CN"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r>
              <a:rPr lang="en-US" altLang="zh-CN" smtClean="0"/>
              <a:t>MK 08.11.02: This needs to be updated to reflect changes.</a:t>
            </a:r>
          </a:p>
        </p:txBody>
      </p:sp>
    </p:spTree>
    <p:extLst>
      <p:ext uri="{BB962C8B-B14F-4D97-AF65-F5344CB8AC3E}">
        <p14:creationId xmlns:p14="http://schemas.microsoft.com/office/powerpoint/2010/main" val="1105733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FA81E97-B191-481F-B8D1-83064209CBFA}" type="slidenum">
              <a:rPr lang="en-US" altLang="zh-CN" smtClean="0"/>
              <a:pPr/>
              <a:t>7</a:t>
            </a:fld>
            <a:endParaRPr lang="en-US" altLang="zh-CN" smtClean="0"/>
          </a:p>
        </p:txBody>
      </p:sp>
      <p:sp>
        <p:nvSpPr>
          <p:cNvPr id="84995" name="Rectangle 2"/>
          <p:cNvSpPr>
            <a:spLocks noGrp="1" noRot="1" noChangeAspect="1" noChangeArrowheads="1" noTextEdit="1"/>
          </p:cNvSpPr>
          <p:nvPr>
            <p:ph type="sldImg"/>
          </p:nvPr>
        </p:nvSpPr>
        <p:spPr>
          <a:xfrm>
            <a:off x="1117600" y="696913"/>
            <a:ext cx="4648200" cy="3486150"/>
          </a:xfrm>
          <a:ln/>
        </p:spPr>
      </p:sp>
      <p:sp>
        <p:nvSpPr>
          <p:cNvPr id="84996"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201032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0D1EFC4B-9A98-40E6-8A05-193A91BAEB6D}" type="slidenum">
              <a:rPr lang="en-US" altLang="zh-CN" smtClean="0"/>
              <a:pPr/>
              <a:t>8</a:t>
            </a:fld>
            <a:endParaRPr lang="en-US" altLang="zh-CN"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zh-CN" altLang="zh-CN" smtClean="0">
              <a:solidFill>
                <a:schemeClr val="hlink"/>
              </a:solidFill>
            </a:endParaRPr>
          </a:p>
        </p:txBody>
      </p:sp>
    </p:spTree>
    <p:extLst>
      <p:ext uri="{BB962C8B-B14F-4D97-AF65-F5344CB8AC3E}">
        <p14:creationId xmlns:p14="http://schemas.microsoft.com/office/powerpoint/2010/main" val="25371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4AEFE90-B1F2-4502-ABC9-CAABD9A5D595}" type="slidenum">
              <a:rPr lang="en-US" altLang="zh-CN" smtClean="0"/>
              <a:pPr/>
              <a:t>9</a:t>
            </a:fld>
            <a:endParaRPr lang="en-US" altLang="zh-CN" smtClean="0"/>
          </a:p>
        </p:txBody>
      </p:sp>
      <p:sp>
        <p:nvSpPr>
          <p:cNvPr id="87043" name="Rectangle 2"/>
          <p:cNvSpPr>
            <a:spLocks noGrp="1" noRot="1" noChangeAspect="1" noChangeArrowheads="1" noTextEdit="1"/>
          </p:cNvSpPr>
          <p:nvPr>
            <p:ph type="sldImg"/>
          </p:nvPr>
        </p:nvSpPr>
        <p:spPr>
          <a:xfrm>
            <a:off x="1117600" y="696913"/>
            <a:ext cx="4648200" cy="3486150"/>
          </a:xfrm>
          <a:ln/>
        </p:spPr>
      </p:sp>
      <p:sp>
        <p:nvSpPr>
          <p:cNvPr id="87044"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121891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096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061"/>
          <p:cNvSpPr>
            <a:spLocks noGrp="1" noChangeArrowheads="1"/>
          </p:cNvSpPr>
          <p:nvPr>
            <p:ph type="sldNum" sz="quarter" idx="10"/>
          </p:nvPr>
        </p:nvSpPr>
        <p:spPr>
          <a:xfrm>
            <a:off x="8229600" y="6477000"/>
            <a:ext cx="914400" cy="381000"/>
          </a:xfrm>
        </p:spPr>
        <p:txBody>
          <a:bodyPr/>
          <a:lstStyle>
            <a:lvl1pPr>
              <a:defRPr>
                <a:latin typeface="Calibri" pitchFamily="34" charset="0"/>
              </a:defRPr>
            </a:lvl1pPr>
          </a:lstStyle>
          <a:p>
            <a:pPr>
              <a:defRPr/>
            </a:pPr>
            <a:fld id="{4C6F073D-B735-46C8-B989-EE4B11A1D1AA}" type="slidenum">
              <a:rPr lang="en-US" altLang="zh-CN"/>
              <a:pPr>
                <a:defRPr/>
              </a:pPr>
              <a:t>‹#›</a:t>
            </a:fld>
            <a:endParaRPr lang="en-US" altLang="zh-CN"/>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ln/>
        </p:spPr>
        <p:txBody>
          <a:bodyPr/>
          <a:lstStyle>
            <a:lvl1pPr>
              <a:defRPr/>
            </a:lvl1pPr>
          </a:lstStyle>
          <a:p>
            <a:pPr>
              <a:defRPr/>
            </a:pPr>
            <a:fld id="{B6951687-3604-407C-93AF-0A7C49090018}" type="datetime1">
              <a:rPr lang="en-US" altLang="zh-CN"/>
              <a:pPr>
                <a:defRPr/>
              </a:pPr>
              <a:t>4/5/2017</a:t>
            </a:fld>
            <a:endParaRPr lang="en-US" altLang="zh-CN"/>
          </a:p>
        </p:txBody>
      </p:sp>
      <p:sp>
        <p:nvSpPr>
          <p:cNvPr id="6" name="Rectangle 2060"/>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ln/>
        </p:spPr>
        <p:txBody>
          <a:bodyPr/>
          <a:lstStyle>
            <a:lvl1pPr>
              <a:defRPr/>
            </a:lvl1pPr>
          </a:lstStyle>
          <a:p>
            <a:pPr>
              <a:defRPr/>
            </a:pPr>
            <a:fld id="{724B56E1-C97E-43FA-98F3-A1281B20DE76}" type="slidenum">
              <a:rPr lang="en-US" altLang="zh-CN"/>
              <a:pPr>
                <a:defRPr/>
              </a:pPr>
              <a:t>‹#›</a:t>
            </a:fld>
            <a:endParaRPr lang="en-US" altLang="zh-CN"/>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061"/>
          <p:cNvSpPr>
            <a:spLocks noGrp="1" noChangeArrowheads="1"/>
          </p:cNvSpPr>
          <p:nvPr>
            <p:ph type="sldNum" sz="quarter" idx="10"/>
          </p:nvPr>
        </p:nvSpPr>
        <p:spPr/>
        <p:txBody>
          <a:bodyPr/>
          <a:lstStyle>
            <a:lvl1pPr>
              <a:defRPr/>
            </a:lvl1pPr>
          </a:lstStyle>
          <a:p>
            <a:pPr>
              <a:defRPr/>
            </a:pPr>
            <a:fld id="{B5ED74F4-9B26-44CA-819D-ACB8A6A0D64A}" type="slidenum">
              <a:rPr lang="en-US" altLang="zh-CN"/>
              <a:pPr>
                <a:defRPr/>
              </a:pPr>
              <a:t>‹#›</a:t>
            </a:fld>
            <a:endParaRPr lang="en-US" altLang="zh-CN"/>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295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0" y="3962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59"/>
          <p:cNvSpPr>
            <a:spLocks noGrp="1" noChangeArrowheads="1"/>
          </p:cNvSpPr>
          <p:nvPr>
            <p:ph type="dt" sz="half" idx="10"/>
          </p:nvPr>
        </p:nvSpPr>
        <p:spPr>
          <a:ln/>
        </p:spPr>
        <p:txBody>
          <a:bodyPr/>
          <a:lstStyle>
            <a:lvl1pPr>
              <a:defRPr/>
            </a:lvl1pPr>
          </a:lstStyle>
          <a:p>
            <a:pPr>
              <a:defRPr/>
            </a:pPr>
            <a:fld id="{F9B22BEE-E1BE-4313-AE40-EB2F6900F80F}" type="datetime1">
              <a:rPr lang="en-US" altLang="zh-CN"/>
              <a:pPr>
                <a:defRPr/>
              </a:pPr>
              <a:t>4/5/2017</a:t>
            </a:fld>
            <a:endParaRPr lang="en-US" altLang="zh-CN"/>
          </a:p>
        </p:txBody>
      </p:sp>
      <p:sp>
        <p:nvSpPr>
          <p:cNvPr id="7" name="Rectangle 2060"/>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8" name="Rectangle 2061"/>
          <p:cNvSpPr>
            <a:spLocks noGrp="1" noChangeArrowheads="1"/>
          </p:cNvSpPr>
          <p:nvPr>
            <p:ph type="sldNum" sz="quarter" idx="12"/>
          </p:nvPr>
        </p:nvSpPr>
        <p:spPr>
          <a:ln/>
        </p:spPr>
        <p:txBody>
          <a:bodyPr/>
          <a:lstStyle>
            <a:lvl1pPr>
              <a:defRPr/>
            </a:lvl1pPr>
          </a:lstStyle>
          <a:p>
            <a:pPr>
              <a:defRPr/>
            </a:pPr>
            <a:fld id="{26E4F15D-9EDB-4AA9-933A-34E1948E975C}" type="slidenum">
              <a:rPr lang="en-US" altLang="zh-CN"/>
              <a:pPr>
                <a:defRPr/>
              </a:pPr>
              <a:t>‹#›</a:t>
            </a:fld>
            <a:endParaRPr lang="en-US" altLang="zh-CN"/>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ln/>
        </p:spPr>
        <p:txBody>
          <a:bodyPr/>
          <a:lstStyle>
            <a:lvl1pPr>
              <a:defRPr/>
            </a:lvl1pPr>
          </a:lstStyle>
          <a:p>
            <a:pPr>
              <a:defRPr/>
            </a:pPr>
            <a:fld id="{E395A8C1-58C4-4FFC-AA64-EF6165BB58C0}" type="datetime1">
              <a:rPr lang="en-US" altLang="zh-CN"/>
              <a:pPr>
                <a:defRPr/>
              </a:pPr>
              <a:t>4/5/2017</a:t>
            </a:fld>
            <a:endParaRPr lang="en-US" altLang="zh-CN"/>
          </a:p>
        </p:txBody>
      </p:sp>
      <p:sp>
        <p:nvSpPr>
          <p:cNvPr id="6" name="Rectangle 2060"/>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ln/>
        </p:spPr>
        <p:txBody>
          <a:bodyPr/>
          <a:lstStyle>
            <a:lvl1pPr>
              <a:defRPr/>
            </a:lvl1pPr>
          </a:lstStyle>
          <a:p>
            <a:pPr>
              <a:defRPr/>
            </a:pPr>
            <a:fld id="{1C2AC2C2-86FC-4830-A15C-B4556BC8B6BF}" type="slidenum">
              <a:rPr lang="en-US" altLang="zh-CN"/>
              <a:pPr>
                <a:defRPr/>
              </a:pPr>
              <a:t>‹#›</a:t>
            </a:fld>
            <a:endParaRPr lang="en-US" altLang="zh-CN"/>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52400"/>
            <a:ext cx="82296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2"/>
          <p:cNvSpPr>
            <a:spLocks noGrp="1" noChangeArrowheads="1"/>
          </p:cNvSpPr>
          <p:nvPr>
            <p:ph type="ftr" sz="quarter" idx="10"/>
          </p:nvPr>
        </p:nvSpPr>
        <p:spPr/>
        <p:txBody>
          <a:bodyPr/>
          <a:lstStyle>
            <a:lvl1pPr>
              <a:defRPr>
                <a:ea typeface="宋体" pitchFamily="2" charset="-122"/>
              </a:defRPr>
            </a:lvl1pPr>
          </a:lstStyle>
          <a:p>
            <a:pPr>
              <a:defRPr/>
            </a:pPr>
            <a:endParaRPr lang="en-CA" altLang="zh-CN"/>
          </a:p>
        </p:txBody>
      </p:sp>
      <p:sp>
        <p:nvSpPr>
          <p:cNvPr id="4" name="Rectangle 3"/>
          <p:cNvSpPr>
            <a:spLocks noGrp="1" noChangeArrowheads="1"/>
          </p:cNvSpPr>
          <p:nvPr>
            <p:ph type="sldNum" sz="quarter" idx="11"/>
          </p:nvPr>
        </p:nvSpPr>
        <p:spPr/>
        <p:txBody>
          <a:bodyPr/>
          <a:lstStyle>
            <a:lvl1pPr>
              <a:defRPr/>
            </a:lvl1pPr>
          </a:lstStyle>
          <a:p>
            <a:pPr>
              <a:defRPr/>
            </a:pPr>
            <a:fld id="{22E4E0FA-9B29-4B01-B71C-3B3861558062}" type="slidenum">
              <a:rPr lang="en-CA"/>
              <a:pPr>
                <a:defRPr/>
              </a:pPr>
              <a:t>‹#›</a:t>
            </a:fld>
            <a:endParaRPr lang="en-CA"/>
          </a:p>
        </p:txBody>
      </p:sp>
      <p:sp>
        <p:nvSpPr>
          <p:cNvPr id="5" name="Rectangle 16"/>
          <p:cNvSpPr>
            <a:spLocks noGrp="1" noChangeArrowheads="1"/>
          </p:cNvSpPr>
          <p:nvPr>
            <p:ph type="dt" sz="half" idx="12"/>
          </p:nvPr>
        </p:nvSpPr>
        <p:spPr/>
        <p:txBody>
          <a:bodyPr/>
          <a:lstStyle>
            <a:lvl1pPr>
              <a:defRPr/>
            </a:lvl1pPr>
          </a:lstStyle>
          <a:p>
            <a:pPr>
              <a:defRPr/>
            </a:pPr>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056"/>
          <p:cNvSpPr>
            <a:spLocks noChangeArrowheads="1"/>
          </p:cNvSpPr>
          <p:nvPr/>
        </p:nvSpPr>
        <p:spPr bwMode="gray">
          <a:xfrm>
            <a:off x="304800" y="1143000"/>
            <a:ext cx="8226425" cy="46038"/>
          </a:xfrm>
          <a:prstGeom prst="rect">
            <a:avLst/>
          </a:prstGeom>
          <a:gradFill rotWithShape="0">
            <a:gsLst>
              <a:gs pos="0">
                <a:srgbClr val="008080">
                  <a:alpha val="95000"/>
                </a:srgbClr>
              </a:gs>
              <a:gs pos="100000">
                <a:schemeClr val="bg1"/>
              </a:gs>
            </a:gsLst>
            <a:lin ang="0" scaled="1"/>
          </a:gradFill>
          <a:ln w="9525">
            <a:noFill/>
            <a:miter lim="800000"/>
            <a:headEnd/>
            <a:tailEnd/>
          </a:ln>
        </p:spPr>
        <p:txBody>
          <a:bodyPr wrap="none" anchor="ctr"/>
          <a:lstStyle/>
          <a:p>
            <a:pPr algn="ctr">
              <a:defRPr/>
            </a:pPr>
            <a:endParaRPr kumimoji="1" lang="zh-CN" altLang="zh-CN">
              <a:ea typeface="宋体" pitchFamily="2" charset="-122"/>
            </a:endParaRPr>
          </a:p>
        </p:txBody>
      </p:sp>
      <p:sp>
        <p:nvSpPr>
          <p:cNvPr id="6147" name="Rectangle 2057"/>
          <p:cNvSpPr>
            <a:spLocks noGrp="1" noChangeArrowheads="1"/>
          </p:cNvSpPr>
          <p:nvPr>
            <p:ph type="title"/>
          </p:nvPr>
        </p:nvSpPr>
        <p:spPr bwMode="auto">
          <a:xfrm>
            <a:off x="152400" y="304800"/>
            <a:ext cx="8763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6148" name="Rectangle 2058"/>
          <p:cNvSpPr>
            <a:spLocks noGrp="1" noChangeArrowheads="1"/>
          </p:cNvSpPr>
          <p:nvPr>
            <p:ph type="body" idx="1"/>
          </p:nvPr>
        </p:nvSpPr>
        <p:spPr bwMode="auto">
          <a:xfrm>
            <a:off x="304800" y="1295400"/>
            <a:ext cx="83820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928779" name="Rectangle 2059"/>
          <p:cNvSpPr>
            <a:spLocks noGrp="1" noChangeArrowheads="1"/>
          </p:cNvSpPr>
          <p:nvPr>
            <p:ph type="dt" sz="half" idx="2"/>
          </p:nvPr>
        </p:nvSpPr>
        <p:spPr bwMode="auto">
          <a:xfrm>
            <a:off x="152400" y="6477000"/>
            <a:ext cx="1905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charset="-122"/>
              </a:defRPr>
            </a:lvl1pPr>
          </a:lstStyle>
          <a:p>
            <a:pPr>
              <a:defRPr/>
            </a:pPr>
            <a:fld id="{817DDCDE-E034-470B-8EAE-59E766D1DB8C}" type="datetime1">
              <a:rPr lang="en-US" altLang="zh-CN"/>
              <a:pPr>
                <a:defRPr/>
              </a:pPr>
              <a:t>4/5/2017</a:t>
            </a:fld>
            <a:endParaRPr lang="en-US" altLang="zh-CN"/>
          </a:p>
        </p:txBody>
      </p:sp>
      <p:sp>
        <p:nvSpPr>
          <p:cNvPr id="928780" name="Rectangle 2060"/>
          <p:cNvSpPr>
            <a:spLocks noGrp="1" noChangeArrowheads="1"/>
          </p:cNvSpPr>
          <p:nvPr>
            <p:ph type="ftr" sz="quarter" idx="3"/>
          </p:nvPr>
        </p:nvSpPr>
        <p:spPr bwMode="auto">
          <a:xfrm>
            <a:off x="3124200" y="6477000"/>
            <a:ext cx="28956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r>
              <a:rPr lang="en-US"/>
              <a:t>Data Mining: Concepts and Techniques</a:t>
            </a:r>
          </a:p>
        </p:txBody>
      </p:sp>
      <p:sp>
        <p:nvSpPr>
          <p:cNvPr id="928781" name="Rectangle 2061"/>
          <p:cNvSpPr>
            <a:spLocks noGrp="1" noChangeArrowheads="1"/>
          </p:cNvSpPr>
          <p:nvPr>
            <p:ph type="sldNum" sz="quarter" idx="4"/>
          </p:nvPr>
        </p:nvSpPr>
        <p:spPr bwMode="auto">
          <a:xfrm>
            <a:off x="7239000" y="6477000"/>
            <a:ext cx="1905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charset="-122"/>
              </a:defRPr>
            </a:lvl1pPr>
          </a:lstStyle>
          <a:p>
            <a:pPr>
              <a:defRPr/>
            </a:pPr>
            <a:fld id="{9F2F80FD-217C-42A4-A01D-3B6BB070784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74" r:id="rId1"/>
    <p:sldLayoutId id="2147483871" r:id="rId2"/>
    <p:sldLayoutId id="2147483875" r:id="rId3"/>
    <p:sldLayoutId id="2147483876" r:id="rId4"/>
    <p:sldLayoutId id="2147483872" r:id="rId5"/>
    <p:sldLayoutId id="2147483873" r:id="rId6"/>
    <p:sldLayoutId id="2147483877" r:id="rId7"/>
  </p:sldLayoutIdLst>
  <p:transition>
    <p:zoom/>
  </p:transition>
  <p:hf hdr="0"/>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Berlin Sans FB Demi" pitchFamily="34" charset="0"/>
        </a:defRPr>
      </a:lvl2pPr>
      <a:lvl3pPr algn="ctr" rtl="0" eaLnBrk="0" fontAlgn="base" hangingPunct="0">
        <a:spcBef>
          <a:spcPct val="0"/>
        </a:spcBef>
        <a:spcAft>
          <a:spcPct val="0"/>
        </a:spcAft>
        <a:defRPr sz="3600" b="1">
          <a:solidFill>
            <a:schemeClr val="tx2"/>
          </a:solidFill>
          <a:latin typeface="Berlin Sans FB Demi" pitchFamily="34" charset="0"/>
        </a:defRPr>
      </a:lvl3pPr>
      <a:lvl4pPr algn="ctr" rtl="0" eaLnBrk="0" fontAlgn="base" hangingPunct="0">
        <a:spcBef>
          <a:spcPct val="0"/>
        </a:spcBef>
        <a:spcAft>
          <a:spcPct val="0"/>
        </a:spcAft>
        <a:defRPr sz="3600" b="1">
          <a:solidFill>
            <a:schemeClr val="tx2"/>
          </a:solidFill>
          <a:latin typeface="Berlin Sans FB Demi" pitchFamily="34" charset="0"/>
        </a:defRPr>
      </a:lvl4pPr>
      <a:lvl5pPr algn="ctr" rtl="0" eaLnBrk="0" fontAlgn="base" hangingPunct="0">
        <a:spcBef>
          <a:spcPct val="0"/>
        </a:spcBef>
        <a:spcAft>
          <a:spcPct val="0"/>
        </a:spcAft>
        <a:defRPr sz="3600" b="1">
          <a:solidFill>
            <a:schemeClr val="tx2"/>
          </a:solidFill>
          <a:latin typeface="Berlin Sans FB Demi" pitchFamily="34" charset="0"/>
        </a:defRPr>
      </a:lvl5pPr>
      <a:lvl6pPr marL="457200" algn="ctr" rtl="0" fontAlgn="base">
        <a:spcBef>
          <a:spcPct val="0"/>
        </a:spcBef>
        <a:spcAft>
          <a:spcPct val="0"/>
        </a:spcAft>
        <a:defRPr sz="3600" b="1">
          <a:solidFill>
            <a:schemeClr val="tx2"/>
          </a:solidFill>
          <a:latin typeface="Berlin Sans FB Demi" pitchFamily="34" charset="0"/>
        </a:defRPr>
      </a:lvl6pPr>
      <a:lvl7pPr marL="914400" algn="ctr" rtl="0" fontAlgn="base">
        <a:spcBef>
          <a:spcPct val="0"/>
        </a:spcBef>
        <a:spcAft>
          <a:spcPct val="0"/>
        </a:spcAft>
        <a:defRPr sz="3600" b="1">
          <a:solidFill>
            <a:schemeClr val="tx2"/>
          </a:solidFill>
          <a:latin typeface="Berlin Sans FB Demi" pitchFamily="34" charset="0"/>
        </a:defRPr>
      </a:lvl7pPr>
      <a:lvl8pPr marL="1371600" algn="ctr" rtl="0" fontAlgn="base">
        <a:spcBef>
          <a:spcPct val="0"/>
        </a:spcBef>
        <a:spcAft>
          <a:spcPct val="0"/>
        </a:spcAft>
        <a:defRPr sz="3600" b="1">
          <a:solidFill>
            <a:schemeClr val="tx2"/>
          </a:solidFill>
          <a:latin typeface="Berlin Sans FB Demi" pitchFamily="34" charset="0"/>
        </a:defRPr>
      </a:lvl8pPr>
      <a:lvl9pPr marL="1828800" algn="ctr" rtl="0" fontAlgn="base">
        <a:spcBef>
          <a:spcPct val="0"/>
        </a:spcBef>
        <a:spcAft>
          <a:spcPct val="0"/>
        </a:spcAft>
        <a:defRPr sz="3600" b="1">
          <a:solidFill>
            <a:schemeClr val="tx2"/>
          </a:solidFill>
          <a:latin typeface="Berlin Sans FB Demi"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8.xml"/><Relationship Id="rId7" Type="http://schemas.openxmlformats.org/officeDocument/2006/relationships/image" Target="../media/image17.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 Id="rId9" Type="http://schemas.openxmlformats.org/officeDocument/2006/relationships/image" Target="../media/image18.w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9.png"/><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5.wmf"/></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4.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45.emf"/><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oleObject" Target="../embeddings/oleObject7.bin"/><Relationship Id="rId7"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48.png"/><Relationship Id="rId5" Type="http://schemas.openxmlformats.org/officeDocument/2006/relationships/oleObject" Target="../embeddings/oleObject8.bin"/><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www-courses.cs.uiuc.edu/~cs491han/papers/dasu02.pdf"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061"/>
          <p:cNvSpPr txBox="1">
            <a:spLocks noGrp="1" noChangeArrowheads="1"/>
          </p:cNvSpPr>
          <p:nvPr/>
        </p:nvSpPr>
        <p:spPr bwMode="auto">
          <a:xfrm>
            <a:off x="7239000" y="6477000"/>
            <a:ext cx="1905000" cy="381000"/>
          </a:xfrm>
          <a:prstGeom prst="rect">
            <a:avLst/>
          </a:prstGeom>
          <a:noFill/>
          <a:ln w="9525">
            <a:noFill/>
            <a:miter lim="800000"/>
            <a:headEnd/>
            <a:tailEnd/>
          </a:ln>
        </p:spPr>
        <p:txBody>
          <a:bodyPr anchor="b"/>
          <a:lstStyle/>
          <a:p>
            <a:pPr algn="r"/>
            <a:fld id="{6828FD6E-8AB5-44C7-AC6D-731CDFC482A0}" type="slidenum">
              <a:rPr lang="en-US" altLang="zh-CN" sz="1200">
                <a:ea typeface="宋体" pitchFamily="2" charset="-122"/>
              </a:rPr>
              <a:pPr algn="r"/>
              <a:t>1</a:t>
            </a:fld>
            <a:endParaRPr lang="en-US" altLang="zh-CN" sz="1200">
              <a:ea typeface="宋体" pitchFamily="2" charset="-122"/>
            </a:endParaRPr>
          </a:p>
        </p:txBody>
      </p:sp>
      <p:sp>
        <p:nvSpPr>
          <p:cNvPr id="11267" name="Rectangle 1027"/>
          <p:cNvSpPr>
            <a:spLocks noGrp="1" noChangeArrowheads="1"/>
          </p:cNvSpPr>
          <p:nvPr>
            <p:ph type="body" idx="4294967295"/>
          </p:nvPr>
        </p:nvSpPr>
        <p:spPr>
          <a:xfrm>
            <a:off x="304800" y="4038600"/>
            <a:ext cx="8305800" cy="2286000"/>
          </a:xfrm>
        </p:spPr>
        <p:txBody>
          <a:bodyPr/>
          <a:lstStyle/>
          <a:p>
            <a:pPr algn="ctr">
              <a:lnSpc>
                <a:spcPct val="110000"/>
              </a:lnSpc>
              <a:buFont typeface="Wingdings" pitchFamily="2" charset="2"/>
              <a:buNone/>
            </a:pPr>
            <a:r>
              <a:rPr lang="en-US" altLang="zh-CN" smtClean="0">
                <a:latin typeface="Calibri" pitchFamily="34" charset="0"/>
                <a:ea typeface="宋体" pitchFamily="2" charset="-122"/>
              </a:rPr>
              <a:t>Jiawei Han, Micheline Kamber, and Jian Pei</a:t>
            </a:r>
          </a:p>
          <a:p>
            <a:pPr algn="ctr">
              <a:lnSpc>
                <a:spcPct val="110000"/>
              </a:lnSpc>
              <a:buFont typeface="Wingdings" pitchFamily="2" charset="2"/>
              <a:buNone/>
            </a:pPr>
            <a:r>
              <a:rPr lang="en-US" altLang="zh-CN" smtClean="0">
                <a:latin typeface="Calibri" pitchFamily="34" charset="0"/>
                <a:ea typeface="宋体" pitchFamily="2" charset="-122"/>
              </a:rPr>
              <a:t>University of Illinois at Urbana-Champaign &amp;</a:t>
            </a:r>
          </a:p>
          <a:p>
            <a:pPr algn="ctr">
              <a:lnSpc>
                <a:spcPct val="110000"/>
              </a:lnSpc>
              <a:buFont typeface="Wingdings" pitchFamily="2" charset="2"/>
              <a:buNone/>
            </a:pPr>
            <a:r>
              <a:rPr lang="en-US" altLang="zh-CN" smtClean="0">
                <a:latin typeface="Calibri" pitchFamily="34" charset="0"/>
                <a:ea typeface="宋体" pitchFamily="2" charset="-122"/>
              </a:rPr>
              <a:t>Simon Fraser University</a:t>
            </a:r>
          </a:p>
          <a:p>
            <a:pPr algn="ctr">
              <a:lnSpc>
                <a:spcPct val="110000"/>
              </a:lnSpc>
              <a:buFont typeface="Wingdings" pitchFamily="2" charset="2"/>
              <a:buNone/>
            </a:pPr>
            <a:r>
              <a:rPr lang="en-US" altLang="zh-CN" sz="2400" smtClean="0">
                <a:latin typeface="Calibri" pitchFamily="34" charset="0"/>
                <a:ea typeface="宋体" pitchFamily="2" charset="-122"/>
              </a:rPr>
              <a:t>©2013 Han, Kamber &amp; Pei.  All rights reserved.</a:t>
            </a:r>
          </a:p>
        </p:txBody>
      </p:sp>
      <p:sp>
        <p:nvSpPr>
          <p:cNvPr id="11268" name="Rectangle 1026"/>
          <p:cNvSpPr>
            <a:spLocks noGrp="1" noChangeArrowheads="1"/>
          </p:cNvSpPr>
          <p:nvPr>
            <p:ph type="title"/>
          </p:nvPr>
        </p:nvSpPr>
        <p:spPr>
          <a:xfrm>
            <a:off x="533400" y="533400"/>
            <a:ext cx="8077200" cy="2895600"/>
          </a:xfrm>
        </p:spPr>
        <p:txBody>
          <a:bodyPr/>
          <a:lstStyle/>
          <a:p>
            <a:pPr eaLnBrk="1" hangingPunct="1"/>
            <a:r>
              <a:rPr lang="en-US" altLang="en-US" sz="6000" smtClean="0"/>
              <a:t>Data Mining: </a:t>
            </a:r>
            <a:br>
              <a:rPr lang="en-US" altLang="en-US" sz="6000" smtClean="0"/>
            </a:br>
            <a:r>
              <a:rPr lang="en-US" altLang="en-US" sz="4000" smtClean="0"/>
              <a:t> Concepts and Techniques </a:t>
            </a:r>
            <a:r>
              <a:rPr lang="en-US" altLang="en-US" sz="6000" smtClean="0"/>
              <a:t/>
            </a:r>
            <a:br>
              <a:rPr lang="en-US" altLang="en-US" sz="6000" smtClean="0"/>
            </a:br>
            <a:r>
              <a:rPr lang="en-US" altLang="en-US" sz="6000" smtClean="0"/>
              <a:t/>
            </a:r>
            <a:br>
              <a:rPr lang="en-US" altLang="en-US" sz="6000" smtClean="0"/>
            </a:br>
            <a:r>
              <a:rPr lang="en-US" altLang="en-US" sz="4800" smtClean="0">
                <a:solidFill>
                  <a:srgbClr val="00B050"/>
                </a:solidFill>
              </a:rPr>
              <a:t>Data Preprocessing</a:t>
            </a:r>
          </a:p>
        </p:txBody>
      </p:sp>
      <p:sp>
        <p:nvSpPr>
          <p:cNvPr id="11269" name="矩形 4"/>
          <p:cNvSpPr>
            <a:spLocks noChangeArrowheads="1"/>
          </p:cNvSpPr>
          <p:nvPr/>
        </p:nvSpPr>
        <p:spPr bwMode="auto">
          <a:xfrm>
            <a:off x="3317875" y="6243638"/>
            <a:ext cx="2473325" cy="461962"/>
          </a:xfrm>
          <a:prstGeom prst="rect">
            <a:avLst/>
          </a:prstGeom>
          <a:noFill/>
          <a:ln w="9525">
            <a:noFill/>
            <a:miter lim="800000"/>
            <a:headEnd/>
            <a:tailEnd/>
          </a:ln>
        </p:spPr>
        <p:txBody>
          <a:bodyPr wrap="none">
            <a:spAutoFit/>
          </a:bodyPr>
          <a:lstStyle/>
          <a:p>
            <a:r>
              <a:rPr lang="en-US" altLang="en-US">
                <a:solidFill>
                  <a:srgbClr val="00B050"/>
                </a:solidFill>
              </a:rPr>
              <a:t>Revised by Jared</a:t>
            </a:r>
            <a:endParaRPr lang="zh-CN" altLang="en-US">
              <a:ea typeface="宋体" pitchFamily="2" charset="-122"/>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061"/>
          <p:cNvSpPr>
            <a:spLocks noGrp="1" noChangeArrowheads="1"/>
          </p:cNvSpPr>
          <p:nvPr>
            <p:ph type="sldNum" sz="quarter" idx="10"/>
          </p:nvPr>
        </p:nvSpPr>
        <p:spPr>
          <a:noFill/>
        </p:spPr>
        <p:txBody>
          <a:bodyPr/>
          <a:lstStyle/>
          <a:p>
            <a:fld id="{901F0A21-2AB3-4F1B-B8B0-663E2FD17C99}" type="slidenum">
              <a:rPr lang="en-US" altLang="zh-CN" smtClean="0">
                <a:latin typeface="Tahoma" pitchFamily="34" charset="0"/>
                <a:ea typeface="宋体" pitchFamily="2" charset="-122"/>
              </a:rPr>
              <a:pPr/>
              <a:t>10</a:t>
            </a:fld>
            <a:endParaRPr lang="en-US" altLang="zh-CN" smtClean="0">
              <a:latin typeface="Tahoma" pitchFamily="34" charset="0"/>
              <a:ea typeface="宋体" pitchFamily="2" charset="-122"/>
            </a:endParaRPr>
          </a:p>
        </p:txBody>
      </p:sp>
      <p:sp>
        <p:nvSpPr>
          <p:cNvPr id="19459" name="Rectangle 2"/>
          <p:cNvSpPr>
            <a:spLocks noGrp="1" noChangeArrowheads="1"/>
          </p:cNvSpPr>
          <p:nvPr>
            <p:ph type="title"/>
          </p:nvPr>
        </p:nvSpPr>
        <p:spPr>
          <a:xfrm>
            <a:off x="869950" y="304800"/>
            <a:ext cx="7169150" cy="609600"/>
          </a:xfrm>
        </p:spPr>
        <p:txBody>
          <a:bodyPr/>
          <a:lstStyle/>
          <a:p>
            <a:pPr eaLnBrk="1" hangingPunct="1"/>
            <a:r>
              <a:rPr lang="en-US" altLang="zh-CN" smtClean="0">
                <a:solidFill>
                  <a:srgbClr val="170981"/>
                </a:solidFill>
                <a:ea typeface="宋体" pitchFamily="2" charset="-122"/>
              </a:rPr>
              <a:t>Incomplete (Missing) Data</a:t>
            </a:r>
          </a:p>
        </p:txBody>
      </p:sp>
      <p:sp>
        <p:nvSpPr>
          <p:cNvPr id="19460" name="Rectangle 3"/>
          <p:cNvSpPr>
            <a:spLocks noGrp="1" noChangeArrowheads="1"/>
          </p:cNvSpPr>
          <p:nvPr>
            <p:ph type="body" idx="1"/>
          </p:nvPr>
        </p:nvSpPr>
        <p:spPr>
          <a:xfrm>
            <a:off x="381000" y="1371600"/>
            <a:ext cx="8305800" cy="5105400"/>
          </a:xfrm>
        </p:spPr>
        <p:txBody>
          <a:bodyPr/>
          <a:lstStyle/>
          <a:p>
            <a:pPr eaLnBrk="1" hangingPunct="1">
              <a:lnSpc>
                <a:spcPct val="110000"/>
              </a:lnSpc>
            </a:pPr>
            <a:r>
              <a:rPr lang="en-US" altLang="zh-CN" sz="2400" b="1" smtClean="0">
                <a:ea typeface="宋体" pitchFamily="2" charset="-122"/>
              </a:rPr>
              <a:t>Data is not always available</a:t>
            </a:r>
          </a:p>
          <a:p>
            <a:pPr lvl="1" eaLnBrk="1" hangingPunct="1">
              <a:lnSpc>
                <a:spcPct val="110000"/>
              </a:lnSpc>
            </a:pPr>
            <a:r>
              <a:rPr lang="en-US" altLang="zh-CN" sz="2400" smtClean="0">
                <a:ea typeface="宋体" pitchFamily="2" charset="-122"/>
              </a:rPr>
              <a:t>E.g., many tuples </a:t>
            </a:r>
            <a:r>
              <a:rPr lang="zh-CN" altLang="en-US" sz="2400" smtClean="0">
                <a:ea typeface="宋体" pitchFamily="2" charset="-122"/>
              </a:rPr>
              <a:t>（元组）</a:t>
            </a:r>
            <a:r>
              <a:rPr lang="en-US" altLang="zh-CN" sz="2400" smtClean="0">
                <a:ea typeface="宋体" pitchFamily="2" charset="-122"/>
              </a:rPr>
              <a:t>have no recorded value for several attributes, such as customer income in sales data</a:t>
            </a:r>
          </a:p>
          <a:p>
            <a:pPr eaLnBrk="1" hangingPunct="1">
              <a:lnSpc>
                <a:spcPct val="110000"/>
              </a:lnSpc>
            </a:pPr>
            <a:r>
              <a:rPr lang="en-US" altLang="zh-CN" sz="2400" b="1" smtClean="0">
                <a:ea typeface="宋体" pitchFamily="2" charset="-122"/>
              </a:rPr>
              <a:t>Missing data may be due to </a:t>
            </a:r>
          </a:p>
          <a:p>
            <a:pPr lvl="1" eaLnBrk="1" hangingPunct="1">
              <a:lnSpc>
                <a:spcPct val="110000"/>
              </a:lnSpc>
            </a:pPr>
            <a:r>
              <a:rPr lang="en-US" altLang="zh-CN" sz="2400" smtClean="0">
                <a:ea typeface="宋体" pitchFamily="2" charset="-122"/>
              </a:rPr>
              <a:t>equipment malfunction </a:t>
            </a:r>
            <a:r>
              <a:rPr lang="zh-CN" altLang="en-US" sz="2400" smtClean="0">
                <a:ea typeface="宋体" pitchFamily="2" charset="-122"/>
              </a:rPr>
              <a:t>（故障）</a:t>
            </a:r>
            <a:endParaRPr lang="en-US" altLang="zh-CN" sz="2400" smtClean="0">
              <a:ea typeface="宋体" pitchFamily="2" charset="-122"/>
            </a:endParaRPr>
          </a:p>
          <a:p>
            <a:pPr lvl="1" eaLnBrk="1" hangingPunct="1">
              <a:lnSpc>
                <a:spcPct val="110000"/>
              </a:lnSpc>
            </a:pPr>
            <a:r>
              <a:rPr lang="en-US" altLang="zh-CN" sz="2400" smtClean="0">
                <a:ea typeface="宋体" pitchFamily="2" charset="-122"/>
              </a:rPr>
              <a:t>inconsistent with other recorded data and thus deleted</a:t>
            </a:r>
          </a:p>
          <a:p>
            <a:pPr lvl="1" eaLnBrk="1" hangingPunct="1">
              <a:lnSpc>
                <a:spcPct val="110000"/>
              </a:lnSpc>
            </a:pPr>
            <a:r>
              <a:rPr lang="en-US" altLang="zh-CN" sz="2400" smtClean="0">
                <a:ea typeface="宋体" pitchFamily="2" charset="-122"/>
              </a:rPr>
              <a:t>data not entered due to misunderstanding</a:t>
            </a:r>
          </a:p>
          <a:p>
            <a:pPr lvl="1" eaLnBrk="1" hangingPunct="1">
              <a:lnSpc>
                <a:spcPct val="110000"/>
              </a:lnSpc>
            </a:pPr>
            <a:r>
              <a:rPr lang="en-US" altLang="zh-CN" sz="2400" smtClean="0">
                <a:ea typeface="宋体" pitchFamily="2" charset="-122"/>
              </a:rPr>
              <a:t>certain data may not be considered important at the time of entry</a:t>
            </a:r>
          </a:p>
          <a:p>
            <a:pPr lvl="1" eaLnBrk="1" hangingPunct="1">
              <a:lnSpc>
                <a:spcPct val="110000"/>
              </a:lnSpc>
            </a:pPr>
            <a:r>
              <a:rPr lang="en-US" altLang="zh-CN" sz="2400" smtClean="0">
                <a:ea typeface="宋体" pitchFamily="2" charset="-122"/>
              </a:rPr>
              <a:t>not register history or changes of the data</a:t>
            </a:r>
          </a:p>
          <a:p>
            <a:pPr eaLnBrk="1" hangingPunct="1">
              <a:lnSpc>
                <a:spcPct val="110000"/>
              </a:lnSpc>
            </a:pPr>
            <a:r>
              <a:rPr lang="en-US" altLang="zh-CN" sz="2400" b="1" smtClean="0">
                <a:ea typeface="宋体" pitchFamily="2" charset="-122"/>
              </a:rPr>
              <a:t>Missing data may need to be inferred or estimated</a:t>
            </a:r>
          </a:p>
        </p:txBody>
      </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061"/>
          <p:cNvSpPr>
            <a:spLocks noGrp="1" noChangeArrowheads="1"/>
          </p:cNvSpPr>
          <p:nvPr>
            <p:ph type="sldNum" sz="quarter" idx="10"/>
          </p:nvPr>
        </p:nvSpPr>
        <p:spPr>
          <a:noFill/>
        </p:spPr>
        <p:txBody>
          <a:bodyPr/>
          <a:lstStyle/>
          <a:p>
            <a:fld id="{E1599682-2AE6-48CB-ABC2-B022F11B3DEE}" type="slidenum">
              <a:rPr lang="en-US" altLang="zh-CN" smtClean="0">
                <a:latin typeface="Tahoma" pitchFamily="34" charset="0"/>
                <a:ea typeface="宋体" pitchFamily="2" charset="-122"/>
              </a:rPr>
              <a:pPr/>
              <a:t>11</a:t>
            </a:fld>
            <a:endParaRPr lang="en-US" altLang="zh-CN" smtClean="0">
              <a:latin typeface="Tahoma" pitchFamily="34" charset="0"/>
              <a:ea typeface="宋体" pitchFamily="2" charset="-122"/>
            </a:endParaRPr>
          </a:p>
        </p:txBody>
      </p:sp>
      <p:sp>
        <p:nvSpPr>
          <p:cNvPr id="20483" name="Rectangle 2"/>
          <p:cNvSpPr>
            <a:spLocks noGrp="1" noChangeArrowheads="1"/>
          </p:cNvSpPr>
          <p:nvPr>
            <p:ph type="title"/>
          </p:nvPr>
        </p:nvSpPr>
        <p:spPr>
          <a:xfrm>
            <a:off x="762000" y="228600"/>
            <a:ext cx="7543800" cy="762000"/>
          </a:xfrm>
        </p:spPr>
        <p:txBody>
          <a:bodyPr/>
          <a:lstStyle/>
          <a:p>
            <a:pPr eaLnBrk="1" hangingPunct="1"/>
            <a:r>
              <a:rPr lang="en-US" altLang="zh-CN" smtClean="0">
                <a:ea typeface="宋体" pitchFamily="2" charset="-122"/>
              </a:rPr>
              <a:t>How to Handle Missing Data?</a:t>
            </a:r>
          </a:p>
        </p:txBody>
      </p:sp>
      <p:sp>
        <p:nvSpPr>
          <p:cNvPr id="20484" name="Rectangle 3"/>
          <p:cNvSpPr>
            <a:spLocks noGrp="1" noChangeArrowheads="1"/>
          </p:cNvSpPr>
          <p:nvPr>
            <p:ph type="body" idx="1"/>
          </p:nvPr>
        </p:nvSpPr>
        <p:spPr>
          <a:xfrm>
            <a:off x="304800" y="1295400"/>
            <a:ext cx="8534400" cy="5257800"/>
          </a:xfrm>
        </p:spPr>
        <p:txBody>
          <a:bodyPr/>
          <a:lstStyle/>
          <a:p>
            <a:pPr eaLnBrk="1" hangingPunct="1">
              <a:lnSpc>
                <a:spcPct val="120000"/>
              </a:lnSpc>
            </a:pPr>
            <a:r>
              <a:rPr lang="en-US" altLang="zh-CN" sz="2400" smtClean="0">
                <a:solidFill>
                  <a:srgbClr val="00B0F0"/>
                </a:solidFill>
                <a:ea typeface="宋体" pitchFamily="2" charset="-122"/>
              </a:rPr>
              <a:t>Ignore the tuple</a:t>
            </a:r>
            <a:r>
              <a:rPr lang="en-US" altLang="zh-CN" sz="2400" smtClean="0">
                <a:ea typeface="宋体" pitchFamily="2" charset="-122"/>
              </a:rPr>
              <a:t>: usually done when class label is missing (when doing classification)— not effective when the % of missing values per attribute varies considerably (</a:t>
            </a:r>
            <a:r>
              <a:rPr lang="zh-CN" altLang="en-US" sz="2400" smtClean="0">
                <a:ea typeface="宋体" pitchFamily="2" charset="-122"/>
              </a:rPr>
              <a:t>差异很大</a:t>
            </a:r>
            <a:r>
              <a:rPr lang="en-US" altLang="zh-CN" sz="2400" smtClean="0">
                <a:ea typeface="宋体" pitchFamily="2" charset="-122"/>
              </a:rPr>
              <a:t>)</a:t>
            </a:r>
          </a:p>
          <a:p>
            <a:pPr eaLnBrk="1" hangingPunct="1">
              <a:lnSpc>
                <a:spcPct val="120000"/>
              </a:lnSpc>
            </a:pPr>
            <a:r>
              <a:rPr lang="en-US" altLang="zh-CN" sz="2400" smtClean="0">
                <a:solidFill>
                  <a:srgbClr val="00B0F0"/>
                </a:solidFill>
                <a:ea typeface="宋体" pitchFamily="2" charset="-122"/>
              </a:rPr>
              <a:t>Fill in the missing value manually</a:t>
            </a:r>
            <a:r>
              <a:rPr lang="en-US" altLang="zh-CN" sz="2400" smtClean="0">
                <a:ea typeface="宋体" pitchFamily="2" charset="-122"/>
              </a:rPr>
              <a:t>:    </a:t>
            </a:r>
            <a:r>
              <a:rPr lang="en-US" altLang="zh-CN" sz="2400" smtClean="0">
                <a:solidFill>
                  <a:srgbClr val="00B050"/>
                </a:solidFill>
                <a:ea typeface="宋体" pitchFamily="2" charset="-122"/>
              </a:rPr>
              <a:t>Q:</a:t>
            </a:r>
            <a:r>
              <a:rPr lang="zh-CN" altLang="en-US" sz="2400" smtClean="0">
                <a:solidFill>
                  <a:srgbClr val="00B050"/>
                </a:solidFill>
                <a:ea typeface="宋体" pitchFamily="2" charset="-122"/>
              </a:rPr>
              <a:t> </a:t>
            </a:r>
            <a:r>
              <a:rPr lang="en-US" altLang="zh-CN" sz="2400" smtClean="0">
                <a:solidFill>
                  <a:srgbClr val="00B050"/>
                </a:solidFill>
                <a:ea typeface="宋体" pitchFamily="2" charset="-122"/>
              </a:rPr>
              <a:t>feasible? Why? </a:t>
            </a:r>
          </a:p>
          <a:p>
            <a:pPr eaLnBrk="1" hangingPunct="1">
              <a:lnSpc>
                <a:spcPct val="120000"/>
              </a:lnSpc>
            </a:pPr>
            <a:r>
              <a:rPr lang="en-US" altLang="zh-CN" sz="2400" smtClean="0">
                <a:solidFill>
                  <a:srgbClr val="00B0F0"/>
                </a:solidFill>
                <a:ea typeface="宋体" pitchFamily="2" charset="-122"/>
              </a:rPr>
              <a:t>Fill in it automatically with</a:t>
            </a:r>
          </a:p>
          <a:p>
            <a:pPr lvl="1" eaLnBrk="1" hangingPunct="1">
              <a:lnSpc>
                <a:spcPct val="120000"/>
              </a:lnSpc>
            </a:pPr>
            <a:r>
              <a:rPr lang="en-US" altLang="zh-CN" sz="2400" smtClean="0">
                <a:ea typeface="宋体" pitchFamily="2" charset="-122"/>
              </a:rPr>
              <a:t>a global constant : e.g., “unknown”, a new class?! </a:t>
            </a:r>
          </a:p>
          <a:p>
            <a:pPr lvl="1" eaLnBrk="1" hangingPunct="1">
              <a:lnSpc>
                <a:spcPct val="120000"/>
              </a:lnSpc>
            </a:pPr>
            <a:r>
              <a:rPr lang="en-US" altLang="zh-CN" sz="2400" smtClean="0">
                <a:ea typeface="宋体" pitchFamily="2" charset="-122"/>
              </a:rPr>
              <a:t>the attribute mean</a:t>
            </a:r>
          </a:p>
          <a:p>
            <a:pPr lvl="1" eaLnBrk="1" hangingPunct="1">
              <a:lnSpc>
                <a:spcPct val="120000"/>
              </a:lnSpc>
            </a:pPr>
            <a:r>
              <a:rPr lang="en-US" altLang="zh-CN" sz="2400" smtClean="0">
                <a:ea typeface="宋体" pitchFamily="2" charset="-122"/>
              </a:rPr>
              <a:t>the attribute mean for all samples belonging to the same class</a:t>
            </a:r>
          </a:p>
          <a:p>
            <a:pPr lvl="1" eaLnBrk="1" hangingPunct="1">
              <a:lnSpc>
                <a:spcPct val="120000"/>
              </a:lnSpc>
            </a:pPr>
            <a:r>
              <a:rPr lang="en-US" altLang="zh-CN" sz="2400" smtClean="0">
                <a:solidFill>
                  <a:schemeClr val="hlink"/>
                </a:solidFill>
                <a:ea typeface="宋体" pitchFamily="2" charset="-122"/>
              </a:rPr>
              <a:t>the most probable value: inference-based </a:t>
            </a:r>
            <a:r>
              <a:rPr lang="zh-CN" altLang="en-US" sz="2400" smtClean="0">
                <a:solidFill>
                  <a:schemeClr val="hlink"/>
                </a:solidFill>
                <a:ea typeface="宋体" pitchFamily="2" charset="-122"/>
              </a:rPr>
              <a:t>（基于推理的）</a:t>
            </a:r>
            <a:r>
              <a:rPr lang="en-US" altLang="zh-CN" sz="2400" smtClean="0">
                <a:solidFill>
                  <a:schemeClr val="hlink"/>
                </a:solidFill>
                <a:ea typeface="宋体" pitchFamily="2" charset="-122"/>
              </a:rPr>
              <a:t>such as Bayesian formula or decision tree</a:t>
            </a:r>
          </a:p>
        </p:txBody>
      </p:sp>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061"/>
          <p:cNvSpPr txBox="1">
            <a:spLocks noGrp="1" noChangeArrowheads="1"/>
          </p:cNvSpPr>
          <p:nvPr/>
        </p:nvSpPr>
        <p:spPr bwMode="auto">
          <a:xfrm>
            <a:off x="7239000" y="6477000"/>
            <a:ext cx="1905000" cy="381000"/>
          </a:xfrm>
          <a:prstGeom prst="rect">
            <a:avLst/>
          </a:prstGeom>
          <a:noFill/>
          <a:ln w="9525">
            <a:noFill/>
            <a:miter lim="800000"/>
            <a:headEnd/>
            <a:tailEnd/>
          </a:ln>
        </p:spPr>
        <p:txBody>
          <a:bodyPr anchor="b"/>
          <a:lstStyle/>
          <a:p>
            <a:pPr algn="r"/>
            <a:fld id="{9126F92C-20EA-4FEA-8DE4-C7D244749F1C}" type="slidenum">
              <a:rPr lang="en-US" altLang="zh-CN" sz="1200">
                <a:ea typeface="宋体" pitchFamily="2" charset="-122"/>
              </a:rPr>
              <a:pPr algn="r"/>
              <a:t>12</a:t>
            </a:fld>
            <a:endParaRPr lang="en-US" altLang="zh-CN" sz="1200">
              <a:ea typeface="宋体" pitchFamily="2" charset="-122"/>
            </a:endParaRPr>
          </a:p>
        </p:txBody>
      </p:sp>
      <p:sp>
        <p:nvSpPr>
          <p:cNvPr id="21507" name="Rectangle 2"/>
          <p:cNvSpPr>
            <a:spLocks noGrp="1" noChangeArrowheads="1"/>
          </p:cNvSpPr>
          <p:nvPr>
            <p:ph type="title" idx="4294967295"/>
          </p:nvPr>
        </p:nvSpPr>
        <p:spPr>
          <a:xfrm>
            <a:off x="1676400" y="228600"/>
            <a:ext cx="5638800" cy="762000"/>
          </a:xfrm>
        </p:spPr>
        <p:txBody>
          <a:bodyPr/>
          <a:lstStyle/>
          <a:p>
            <a:pPr eaLnBrk="1" hangingPunct="1"/>
            <a:r>
              <a:rPr lang="en-US" altLang="zh-CN" smtClean="0">
                <a:solidFill>
                  <a:srgbClr val="170981"/>
                </a:solidFill>
                <a:ea typeface="宋体" pitchFamily="2" charset="-122"/>
              </a:rPr>
              <a:t>Noisy Data</a:t>
            </a:r>
          </a:p>
        </p:txBody>
      </p:sp>
      <p:sp>
        <p:nvSpPr>
          <p:cNvPr id="21508" name="Rectangle 3"/>
          <p:cNvSpPr>
            <a:spLocks noGrp="1" noChangeArrowheads="1"/>
          </p:cNvSpPr>
          <p:nvPr>
            <p:ph type="body" idx="4294967295"/>
          </p:nvPr>
        </p:nvSpPr>
        <p:spPr>
          <a:xfrm>
            <a:off x="304800" y="1371600"/>
            <a:ext cx="8382000" cy="4953000"/>
          </a:xfrm>
        </p:spPr>
        <p:txBody>
          <a:bodyPr/>
          <a:lstStyle/>
          <a:p>
            <a:pPr eaLnBrk="1" hangingPunct="1"/>
            <a:r>
              <a:rPr lang="en-US" altLang="zh-CN" sz="2400" smtClean="0">
                <a:solidFill>
                  <a:schemeClr val="folHlink"/>
                </a:solidFill>
                <a:latin typeface="Calibri" pitchFamily="34" charset="0"/>
                <a:ea typeface="宋体" pitchFamily="2" charset="-122"/>
              </a:rPr>
              <a:t>Noise</a:t>
            </a:r>
            <a:r>
              <a:rPr lang="en-US" altLang="zh-CN" sz="2400" smtClean="0">
                <a:latin typeface="Calibri" pitchFamily="34" charset="0"/>
                <a:ea typeface="宋体" pitchFamily="2" charset="-122"/>
              </a:rPr>
              <a:t>: random error or variance in a measured variable</a:t>
            </a:r>
          </a:p>
          <a:p>
            <a:pPr eaLnBrk="1" hangingPunct="1"/>
            <a:r>
              <a:rPr lang="en-US" altLang="zh-CN" sz="2400" smtClean="0">
                <a:solidFill>
                  <a:schemeClr val="folHlink"/>
                </a:solidFill>
                <a:latin typeface="Calibri" pitchFamily="34" charset="0"/>
                <a:ea typeface="宋体" pitchFamily="2" charset="-122"/>
              </a:rPr>
              <a:t>Incorrect attribute values</a:t>
            </a:r>
            <a:r>
              <a:rPr lang="en-US" altLang="zh-CN" sz="2400" smtClean="0">
                <a:latin typeface="Calibri" pitchFamily="34" charset="0"/>
                <a:ea typeface="宋体" pitchFamily="2" charset="-122"/>
              </a:rPr>
              <a:t> may be due to</a:t>
            </a:r>
          </a:p>
          <a:p>
            <a:pPr lvl="1" eaLnBrk="1" hangingPunct="1"/>
            <a:r>
              <a:rPr lang="en-US" altLang="zh-CN" sz="2400" smtClean="0">
                <a:latin typeface="Calibri" pitchFamily="34" charset="0"/>
                <a:ea typeface="宋体" pitchFamily="2" charset="-122"/>
              </a:rPr>
              <a:t>faulty data collection instruments</a:t>
            </a:r>
          </a:p>
          <a:p>
            <a:pPr lvl="1" eaLnBrk="1" hangingPunct="1"/>
            <a:r>
              <a:rPr lang="en-US" altLang="zh-CN" sz="2400" smtClean="0">
                <a:latin typeface="Calibri" pitchFamily="34" charset="0"/>
                <a:ea typeface="宋体" pitchFamily="2" charset="-122"/>
              </a:rPr>
              <a:t>data entry problems</a:t>
            </a:r>
          </a:p>
          <a:p>
            <a:pPr lvl="1" eaLnBrk="1" hangingPunct="1"/>
            <a:r>
              <a:rPr lang="en-US" altLang="zh-CN" sz="2400" smtClean="0">
                <a:latin typeface="Calibri" pitchFamily="34" charset="0"/>
                <a:ea typeface="宋体" pitchFamily="2" charset="-122"/>
              </a:rPr>
              <a:t>data transmission problems</a:t>
            </a:r>
          </a:p>
          <a:p>
            <a:pPr lvl="1" eaLnBrk="1" hangingPunct="1"/>
            <a:r>
              <a:rPr lang="en-US" altLang="zh-CN" sz="2400" smtClean="0">
                <a:latin typeface="Calibri" pitchFamily="34" charset="0"/>
                <a:ea typeface="宋体" pitchFamily="2" charset="-122"/>
              </a:rPr>
              <a:t>technology limitation</a:t>
            </a:r>
          </a:p>
          <a:p>
            <a:pPr lvl="1" eaLnBrk="1" hangingPunct="1"/>
            <a:r>
              <a:rPr lang="en-US" altLang="zh-CN" sz="2400" smtClean="0">
                <a:latin typeface="Calibri" pitchFamily="34" charset="0"/>
                <a:ea typeface="宋体" pitchFamily="2" charset="-122"/>
              </a:rPr>
              <a:t>inconsistency in naming convention </a:t>
            </a:r>
            <a:r>
              <a:rPr lang="zh-CN" altLang="en-US" sz="2400" smtClean="0">
                <a:latin typeface="Calibri" pitchFamily="34" charset="0"/>
                <a:ea typeface="宋体" pitchFamily="2" charset="-122"/>
              </a:rPr>
              <a:t>（命名规则）</a:t>
            </a:r>
            <a:endParaRPr lang="en-US" altLang="zh-CN" sz="2400" smtClean="0">
              <a:latin typeface="Calibri" pitchFamily="34" charset="0"/>
              <a:ea typeface="宋体" pitchFamily="2" charset="-122"/>
            </a:endParaRPr>
          </a:p>
          <a:p>
            <a:pPr eaLnBrk="1" hangingPunct="1"/>
            <a:r>
              <a:rPr lang="en-US" altLang="zh-CN" sz="2400" smtClean="0">
                <a:solidFill>
                  <a:schemeClr val="folHlink"/>
                </a:solidFill>
                <a:latin typeface="Calibri" pitchFamily="34" charset="0"/>
                <a:ea typeface="宋体" pitchFamily="2" charset="-122"/>
              </a:rPr>
              <a:t>Other data problems</a:t>
            </a:r>
            <a:r>
              <a:rPr lang="en-US" altLang="zh-CN" sz="2400" smtClean="0">
                <a:latin typeface="Calibri" pitchFamily="34" charset="0"/>
                <a:ea typeface="宋体" pitchFamily="2" charset="-122"/>
              </a:rPr>
              <a:t> which require data cleaning</a:t>
            </a:r>
          </a:p>
          <a:p>
            <a:pPr lvl="1" eaLnBrk="1" hangingPunct="1"/>
            <a:r>
              <a:rPr lang="en-US" altLang="zh-CN" sz="2400" smtClean="0">
                <a:latin typeface="Calibri" pitchFamily="34" charset="0"/>
                <a:ea typeface="宋体" pitchFamily="2" charset="-122"/>
              </a:rPr>
              <a:t>duplicate records</a:t>
            </a:r>
          </a:p>
          <a:p>
            <a:pPr lvl="1" eaLnBrk="1" hangingPunct="1"/>
            <a:r>
              <a:rPr lang="en-US" altLang="zh-CN" sz="2400" smtClean="0">
                <a:latin typeface="Calibri" pitchFamily="34" charset="0"/>
                <a:ea typeface="宋体" pitchFamily="2" charset="-122"/>
              </a:rPr>
              <a:t>incomplete data</a:t>
            </a:r>
          </a:p>
          <a:p>
            <a:pPr lvl="1" eaLnBrk="1" hangingPunct="1"/>
            <a:r>
              <a:rPr lang="en-US" altLang="zh-CN" sz="2400" smtClean="0">
                <a:latin typeface="Calibri" pitchFamily="34" charset="0"/>
                <a:ea typeface="宋体" pitchFamily="2" charset="-122"/>
              </a:rPr>
              <a:t>inconsistent data</a:t>
            </a: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061"/>
          <p:cNvSpPr>
            <a:spLocks noGrp="1" noChangeArrowheads="1"/>
          </p:cNvSpPr>
          <p:nvPr>
            <p:ph type="sldNum" sz="quarter" idx="10"/>
          </p:nvPr>
        </p:nvSpPr>
        <p:spPr>
          <a:noFill/>
        </p:spPr>
        <p:txBody>
          <a:bodyPr/>
          <a:lstStyle/>
          <a:p>
            <a:fld id="{C7BC5FC2-5E4D-4724-AF8B-D099547E9573}" type="slidenum">
              <a:rPr lang="en-US" altLang="zh-CN" smtClean="0">
                <a:latin typeface="Tahoma" pitchFamily="34" charset="0"/>
                <a:ea typeface="宋体" pitchFamily="2" charset="-122"/>
              </a:rPr>
              <a:pPr/>
              <a:t>13</a:t>
            </a:fld>
            <a:endParaRPr lang="en-US" altLang="zh-CN" smtClean="0">
              <a:latin typeface="Tahoma" pitchFamily="34" charset="0"/>
              <a:ea typeface="宋体" pitchFamily="2" charset="-122"/>
            </a:endParaRPr>
          </a:p>
        </p:txBody>
      </p:sp>
      <p:sp>
        <p:nvSpPr>
          <p:cNvPr id="22531" name="Rectangle 2"/>
          <p:cNvSpPr>
            <a:spLocks noGrp="1" noChangeArrowheads="1"/>
          </p:cNvSpPr>
          <p:nvPr>
            <p:ph type="title"/>
          </p:nvPr>
        </p:nvSpPr>
        <p:spPr>
          <a:xfrm>
            <a:off x="323850" y="304800"/>
            <a:ext cx="8591550" cy="609600"/>
          </a:xfrm>
        </p:spPr>
        <p:txBody>
          <a:bodyPr/>
          <a:lstStyle/>
          <a:p>
            <a:pPr eaLnBrk="1" hangingPunct="1"/>
            <a:r>
              <a:rPr lang="en-US" altLang="zh-CN" smtClean="0">
                <a:ea typeface="宋体" pitchFamily="2" charset="-122"/>
              </a:rPr>
              <a:t>How to Handle Noisy Data?</a:t>
            </a:r>
          </a:p>
        </p:txBody>
      </p:sp>
      <p:sp>
        <p:nvSpPr>
          <p:cNvPr id="22532" name="Rectangle 3"/>
          <p:cNvSpPr>
            <a:spLocks noGrp="1" noChangeArrowheads="1"/>
          </p:cNvSpPr>
          <p:nvPr>
            <p:ph type="body" idx="1"/>
          </p:nvPr>
        </p:nvSpPr>
        <p:spPr>
          <a:xfrm>
            <a:off x="304800" y="1371600"/>
            <a:ext cx="8382000" cy="5029200"/>
          </a:xfrm>
        </p:spPr>
        <p:txBody>
          <a:bodyPr/>
          <a:lstStyle/>
          <a:p>
            <a:pPr eaLnBrk="1" hangingPunct="1"/>
            <a:r>
              <a:rPr lang="en-US" altLang="zh-CN" sz="2400" smtClean="0">
                <a:solidFill>
                  <a:schemeClr val="folHlink"/>
                </a:solidFill>
                <a:ea typeface="宋体" pitchFamily="2" charset="-122"/>
              </a:rPr>
              <a:t>Binning </a:t>
            </a:r>
            <a:r>
              <a:rPr lang="zh-CN" altLang="en-US" sz="2400" smtClean="0">
                <a:solidFill>
                  <a:schemeClr val="folHlink"/>
                </a:solidFill>
                <a:ea typeface="宋体" pitchFamily="2" charset="-122"/>
              </a:rPr>
              <a:t>（分级）</a:t>
            </a:r>
            <a:endParaRPr lang="en-US" altLang="zh-CN" sz="2400" smtClean="0">
              <a:solidFill>
                <a:schemeClr val="folHlink"/>
              </a:solidFill>
              <a:ea typeface="宋体" pitchFamily="2" charset="-122"/>
            </a:endParaRPr>
          </a:p>
          <a:p>
            <a:pPr lvl="1" eaLnBrk="1" hangingPunct="1"/>
            <a:r>
              <a:rPr lang="en-US" altLang="zh-CN" sz="2400" smtClean="0">
                <a:ea typeface="宋体" pitchFamily="2" charset="-122"/>
              </a:rPr>
              <a:t>first sort data and partition into (equal-frequency) bins</a:t>
            </a:r>
          </a:p>
          <a:p>
            <a:pPr lvl="1" eaLnBrk="1" hangingPunct="1"/>
            <a:r>
              <a:rPr lang="en-US" altLang="zh-CN" sz="2400" smtClean="0">
                <a:ea typeface="宋体" pitchFamily="2" charset="-122"/>
              </a:rPr>
              <a:t>then one can </a:t>
            </a:r>
            <a:r>
              <a:rPr lang="en-US" altLang="zh-CN" sz="2400" smtClean="0">
                <a:solidFill>
                  <a:schemeClr val="hlink"/>
                </a:solidFill>
                <a:ea typeface="宋体" pitchFamily="2" charset="-122"/>
              </a:rPr>
              <a:t>smooth by bin means, smooth by bin median, smooth by bin boundaries</a:t>
            </a:r>
            <a:r>
              <a:rPr lang="en-US" altLang="zh-CN" sz="2400" smtClean="0">
                <a:ea typeface="宋体" pitchFamily="2" charset="-122"/>
              </a:rPr>
              <a:t>, etc.</a:t>
            </a:r>
          </a:p>
          <a:p>
            <a:pPr eaLnBrk="1" hangingPunct="1"/>
            <a:r>
              <a:rPr lang="en-US" altLang="zh-CN" sz="2400" smtClean="0">
                <a:solidFill>
                  <a:schemeClr val="folHlink"/>
                </a:solidFill>
                <a:ea typeface="宋体" pitchFamily="2" charset="-122"/>
              </a:rPr>
              <a:t>Regression</a:t>
            </a:r>
          </a:p>
          <a:p>
            <a:pPr lvl="1" eaLnBrk="1" hangingPunct="1"/>
            <a:r>
              <a:rPr lang="en-US" altLang="zh-CN" sz="2400" smtClean="0">
                <a:ea typeface="宋体" pitchFamily="2" charset="-122"/>
              </a:rPr>
              <a:t>smooth by fitting the data into regression functions</a:t>
            </a:r>
          </a:p>
          <a:p>
            <a:pPr eaLnBrk="1" hangingPunct="1"/>
            <a:r>
              <a:rPr lang="en-US" altLang="zh-CN" sz="2400" smtClean="0">
                <a:solidFill>
                  <a:schemeClr val="folHlink"/>
                </a:solidFill>
                <a:ea typeface="宋体" pitchFamily="2" charset="-122"/>
              </a:rPr>
              <a:t>Clustering</a:t>
            </a:r>
          </a:p>
          <a:p>
            <a:pPr lvl="1" eaLnBrk="1" hangingPunct="1"/>
            <a:r>
              <a:rPr lang="en-US" altLang="zh-CN" sz="2400" smtClean="0">
                <a:ea typeface="宋体" pitchFamily="2" charset="-122"/>
              </a:rPr>
              <a:t>detect and remove outliers</a:t>
            </a:r>
          </a:p>
          <a:p>
            <a:pPr eaLnBrk="1" hangingPunct="1"/>
            <a:r>
              <a:rPr lang="en-US" altLang="zh-CN" sz="2400" smtClean="0">
                <a:solidFill>
                  <a:schemeClr val="folHlink"/>
                </a:solidFill>
                <a:ea typeface="宋体" pitchFamily="2" charset="-122"/>
              </a:rPr>
              <a:t>Combined computer and human inspection </a:t>
            </a:r>
            <a:r>
              <a:rPr lang="zh-CN" altLang="en-US" sz="2400" smtClean="0">
                <a:solidFill>
                  <a:schemeClr val="folHlink"/>
                </a:solidFill>
                <a:ea typeface="宋体" pitchFamily="2" charset="-122"/>
              </a:rPr>
              <a:t>（人机检查）</a:t>
            </a:r>
            <a:endParaRPr lang="en-US" altLang="zh-CN" sz="2400" smtClean="0">
              <a:solidFill>
                <a:schemeClr val="folHlink"/>
              </a:solidFill>
              <a:ea typeface="宋体" pitchFamily="2" charset="-122"/>
            </a:endParaRPr>
          </a:p>
          <a:p>
            <a:pPr lvl="1" eaLnBrk="1" hangingPunct="1"/>
            <a:r>
              <a:rPr lang="en-US" altLang="zh-CN" sz="2400" smtClean="0">
                <a:ea typeface="宋体" pitchFamily="2" charset="-122"/>
              </a:rPr>
              <a:t>detect suspicious </a:t>
            </a:r>
            <a:r>
              <a:rPr lang="zh-CN" altLang="en-US" sz="2400" smtClean="0">
                <a:ea typeface="宋体" pitchFamily="2" charset="-122"/>
              </a:rPr>
              <a:t>（可疑的）</a:t>
            </a:r>
            <a:r>
              <a:rPr lang="en-US" altLang="zh-CN" sz="2400" smtClean="0">
                <a:ea typeface="宋体" pitchFamily="2" charset="-122"/>
              </a:rPr>
              <a:t> values and check by human (e.g., deal with possible outliers)</a:t>
            </a:r>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Line 2"/>
          <p:cNvSpPr>
            <a:spLocks noChangeShapeType="1"/>
          </p:cNvSpPr>
          <p:nvPr/>
        </p:nvSpPr>
        <p:spPr bwMode="auto">
          <a:xfrm>
            <a:off x="1933575" y="4079875"/>
            <a:ext cx="6923088" cy="0"/>
          </a:xfrm>
          <a:prstGeom prst="line">
            <a:avLst/>
          </a:prstGeom>
          <a:noFill/>
          <a:ln w="9525">
            <a:solidFill>
              <a:schemeClr val="tx1"/>
            </a:solidFill>
            <a:round/>
            <a:headEnd/>
            <a:tailEnd type="triangle" w="med" len="med"/>
          </a:ln>
        </p:spPr>
        <p:txBody>
          <a:bodyPr/>
          <a:lstStyle/>
          <a:p>
            <a:endParaRPr lang="zh-CN" altLang="en-US"/>
          </a:p>
        </p:txBody>
      </p:sp>
      <p:sp>
        <p:nvSpPr>
          <p:cNvPr id="200707" name="Line 3"/>
          <p:cNvSpPr>
            <a:spLocks noChangeShapeType="1"/>
          </p:cNvSpPr>
          <p:nvPr/>
        </p:nvSpPr>
        <p:spPr bwMode="auto">
          <a:xfrm flipV="1">
            <a:off x="5183188" y="1317625"/>
            <a:ext cx="0" cy="4702175"/>
          </a:xfrm>
          <a:prstGeom prst="line">
            <a:avLst/>
          </a:prstGeom>
          <a:noFill/>
          <a:ln w="9525">
            <a:solidFill>
              <a:schemeClr val="tx1"/>
            </a:solidFill>
            <a:round/>
            <a:headEnd/>
            <a:tailEnd type="triangle" w="med" len="med"/>
          </a:ln>
        </p:spPr>
        <p:txBody>
          <a:bodyPr/>
          <a:lstStyle/>
          <a:p>
            <a:endParaRPr lang="zh-CN" altLang="en-US"/>
          </a:p>
        </p:txBody>
      </p:sp>
      <p:sp>
        <p:nvSpPr>
          <p:cNvPr id="200708" name="Oval 4"/>
          <p:cNvSpPr>
            <a:spLocks noChangeArrowheads="1"/>
          </p:cNvSpPr>
          <p:nvPr/>
        </p:nvSpPr>
        <p:spPr bwMode="auto">
          <a:xfrm flipV="1">
            <a:off x="6569075" y="2987675"/>
            <a:ext cx="42863"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09" name="Oval 5"/>
          <p:cNvSpPr>
            <a:spLocks noChangeArrowheads="1"/>
          </p:cNvSpPr>
          <p:nvPr/>
        </p:nvSpPr>
        <p:spPr bwMode="auto">
          <a:xfrm flipV="1">
            <a:off x="6151563" y="3092450"/>
            <a:ext cx="42862"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0" name="Oval 6"/>
          <p:cNvSpPr>
            <a:spLocks noChangeArrowheads="1"/>
          </p:cNvSpPr>
          <p:nvPr/>
        </p:nvSpPr>
        <p:spPr bwMode="auto">
          <a:xfrm flipV="1">
            <a:off x="5976938" y="2168525"/>
            <a:ext cx="42862"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1" name="Oval 7"/>
          <p:cNvSpPr>
            <a:spLocks noChangeArrowheads="1"/>
          </p:cNvSpPr>
          <p:nvPr/>
        </p:nvSpPr>
        <p:spPr bwMode="auto">
          <a:xfrm flipV="1">
            <a:off x="5802313" y="3560763"/>
            <a:ext cx="42862" cy="4286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2" name="Oval 8"/>
          <p:cNvSpPr>
            <a:spLocks noChangeArrowheads="1"/>
          </p:cNvSpPr>
          <p:nvPr/>
        </p:nvSpPr>
        <p:spPr bwMode="auto">
          <a:xfrm flipV="1">
            <a:off x="6673850" y="2635250"/>
            <a:ext cx="42863"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3" name="Oval 9"/>
          <p:cNvSpPr>
            <a:spLocks noChangeArrowheads="1"/>
          </p:cNvSpPr>
          <p:nvPr/>
        </p:nvSpPr>
        <p:spPr bwMode="auto">
          <a:xfrm flipV="1">
            <a:off x="6875463" y="2362200"/>
            <a:ext cx="42862"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4" name="Oval 10"/>
          <p:cNvSpPr>
            <a:spLocks noChangeArrowheads="1"/>
          </p:cNvSpPr>
          <p:nvPr/>
        </p:nvSpPr>
        <p:spPr bwMode="auto">
          <a:xfrm flipV="1">
            <a:off x="5443538" y="3657600"/>
            <a:ext cx="42862"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5" name="Oval 11"/>
          <p:cNvSpPr>
            <a:spLocks noChangeArrowheads="1"/>
          </p:cNvSpPr>
          <p:nvPr/>
        </p:nvSpPr>
        <p:spPr bwMode="auto">
          <a:xfrm flipV="1">
            <a:off x="7196138" y="2357438"/>
            <a:ext cx="42862" cy="4286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6" name="Oval 12"/>
          <p:cNvSpPr>
            <a:spLocks noChangeArrowheads="1"/>
          </p:cNvSpPr>
          <p:nvPr/>
        </p:nvSpPr>
        <p:spPr bwMode="auto">
          <a:xfrm flipV="1">
            <a:off x="7216775" y="2117725"/>
            <a:ext cx="42863"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7" name="Oval 13"/>
          <p:cNvSpPr>
            <a:spLocks noChangeArrowheads="1"/>
          </p:cNvSpPr>
          <p:nvPr/>
        </p:nvSpPr>
        <p:spPr bwMode="auto">
          <a:xfrm flipV="1">
            <a:off x="7631113" y="2090738"/>
            <a:ext cx="42862" cy="4286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8" name="Oval 14"/>
          <p:cNvSpPr>
            <a:spLocks noChangeArrowheads="1"/>
          </p:cNvSpPr>
          <p:nvPr/>
        </p:nvSpPr>
        <p:spPr bwMode="auto">
          <a:xfrm flipV="1">
            <a:off x="5399088" y="3924300"/>
            <a:ext cx="42862"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19" name="Oval 15"/>
          <p:cNvSpPr>
            <a:spLocks noChangeArrowheads="1"/>
          </p:cNvSpPr>
          <p:nvPr/>
        </p:nvSpPr>
        <p:spPr bwMode="auto">
          <a:xfrm flipV="1">
            <a:off x="7610475" y="1839913"/>
            <a:ext cx="42863" cy="4286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20" name="Oval 16"/>
          <p:cNvSpPr>
            <a:spLocks noChangeArrowheads="1"/>
          </p:cNvSpPr>
          <p:nvPr/>
        </p:nvSpPr>
        <p:spPr bwMode="auto">
          <a:xfrm flipV="1">
            <a:off x="7940675" y="1714500"/>
            <a:ext cx="42863"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00721" name="Line 17"/>
          <p:cNvSpPr>
            <a:spLocks noChangeShapeType="1"/>
          </p:cNvSpPr>
          <p:nvPr/>
        </p:nvSpPr>
        <p:spPr bwMode="auto">
          <a:xfrm flipV="1">
            <a:off x="5165725" y="1627188"/>
            <a:ext cx="2906713" cy="2270125"/>
          </a:xfrm>
          <a:prstGeom prst="line">
            <a:avLst/>
          </a:prstGeom>
          <a:noFill/>
          <a:ln w="9525">
            <a:solidFill>
              <a:schemeClr val="tx2"/>
            </a:solidFill>
            <a:round/>
            <a:headEnd/>
            <a:tailEnd/>
          </a:ln>
        </p:spPr>
        <p:txBody>
          <a:bodyPr/>
          <a:lstStyle/>
          <a:p>
            <a:endParaRPr lang="zh-CN" altLang="en-US"/>
          </a:p>
        </p:txBody>
      </p:sp>
      <p:sp>
        <p:nvSpPr>
          <p:cNvPr id="200722" name="Text Box 18"/>
          <p:cNvSpPr txBox="1">
            <a:spLocks noChangeArrowheads="1"/>
          </p:cNvSpPr>
          <p:nvPr/>
        </p:nvSpPr>
        <p:spPr bwMode="auto">
          <a:xfrm>
            <a:off x="8731250" y="4064000"/>
            <a:ext cx="336550" cy="457200"/>
          </a:xfrm>
          <a:prstGeom prst="rect">
            <a:avLst/>
          </a:prstGeom>
          <a:noFill/>
          <a:ln w="9525">
            <a:noFill/>
            <a:miter lim="800000"/>
            <a:headEnd/>
            <a:tailEnd/>
          </a:ln>
        </p:spPr>
        <p:txBody>
          <a:bodyPr wrap="none">
            <a:spAutoFit/>
          </a:bodyPr>
          <a:lstStyle/>
          <a:p>
            <a:pPr eaLnBrk="0" hangingPunct="0"/>
            <a:r>
              <a:rPr lang="en-US" altLang="zh-CN" sz="2400">
                <a:latin typeface="Times New Roman" pitchFamily="18" charset="0"/>
              </a:rPr>
              <a:t>x</a:t>
            </a:r>
          </a:p>
        </p:txBody>
      </p:sp>
      <p:sp>
        <p:nvSpPr>
          <p:cNvPr id="200723" name="Text Box 19"/>
          <p:cNvSpPr txBox="1">
            <a:spLocks noChangeArrowheads="1"/>
          </p:cNvSpPr>
          <p:nvPr/>
        </p:nvSpPr>
        <p:spPr bwMode="auto">
          <a:xfrm>
            <a:off x="5384800" y="1139825"/>
            <a:ext cx="336550" cy="457200"/>
          </a:xfrm>
          <a:prstGeom prst="rect">
            <a:avLst/>
          </a:prstGeom>
          <a:noFill/>
          <a:ln w="9525">
            <a:noFill/>
            <a:miter lim="800000"/>
            <a:headEnd/>
            <a:tailEnd/>
          </a:ln>
        </p:spPr>
        <p:txBody>
          <a:bodyPr wrap="none">
            <a:spAutoFit/>
          </a:bodyPr>
          <a:lstStyle/>
          <a:p>
            <a:pPr eaLnBrk="0" hangingPunct="0"/>
            <a:r>
              <a:rPr lang="en-US" altLang="zh-CN" sz="2400">
                <a:latin typeface="Times New Roman" pitchFamily="18" charset="0"/>
              </a:rPr>
              <a:t>y</a:t>
            </a:r>
          </a:p>
        </p:txBody>
      </p:sp>
      <p:sp>
        <p:nvSpPr>
          <p:cNvPr id="200724" name="Text Box 20"/>
          <p:cNvSpPr txBox="1">
            <a:spLocks noChangeArrowheads="1"/>
          </p:cNvSpPr>
          <p:nvPr/>
        </p:nvSpPr>
        <p:spPr bwMode="auto">
          <a:xfrm>
            <a:off x="6951663" y="2903538"/>
            <a:ext cx="1289050" cy="457200"/>
          </a:xfrm>
          <a:prstGeom prst="rect">
            <a:avLst/>
          </a:prstGeom>
          <a:noFill/>
          <a:ln w="9525">
            <a:noFill/>
            <a:miter lim="800000"/>
            <a:headEnd/>
            <a:tailEnd/>
          </a:ln>
        </p:spPr>
        <p:txBody>
          <a:bodyPr wrap="none">
            <a:spAutoFit/>
          </a:bodyPr>
          <a:lstStyle/>
          <a:p>
            <a:pPr eaLnBrk="0" hangingPunct="0"/>
            <a:r>
              <a:rPr lang="en-US" altLang="zh-CN" sz="2400">
                <a:latin typeface="Times New Roman" pitchFamily="18" charset="0"/>
              </a:rPr>
              <a:t>y = x + 1</a:t>
            </a:r>
          </a:p>
        </p:txBody>
      </p:sp>
      <p:sp>
        <p:nvSpPr>
          <p:cNvPr id="200725" name="Line 21"/>
          <p:cNvSpPr>
            <a:spLocks noChangeShapeType="1"/>
          </p:cNvSpPr>
          <p:nvPr/>
        </p:nvSpPr>
        <p:spPr bwMode="auto">
          <a:xfrm>
            <a:off x="5999163" y="2182813"/>
            <a:ext cx="0" cy="1909762"/>
          </a:xfrm>
          <a:prstGeom prst="line">
            <a:avLst/>
          </a:prstGeom>
          <a:noFill/>
          <a:ln w="9525">
            <a:solidFill>
              <a:srgbClr val="006666"/>
            </a:solidFill>
            <a:prstDash val="dash"/>
            <a:round/>
            <a:headEnd/>
            <a:tailEnd/>
          </a:ln>
        </p:spPr>
        <p:txBody>
          <a:bodyPr/>
          <a:lstStyle/>
          <a:p>
            <a:endParaRPr lang="zh-CN" altLang="en-US"/>
          </a:p>
        </p:txBody>
      </p:sp>
      <p:sp>
        <p:nvSpPr>
          <p:cNvPr id="200726" name="Line 22"/>
          <p:cNvSpPr>
            <a:spLocks noChangeShapeType="1"/>
          </p:cNvSpPr>
          <p:nvPr/>
        </p:nvSpPr>
        <p:spPr bwMode="auto">
          <a:xfrm flipH="1">
            <a:off x="5183188" y="2198688"/>
            <a:ext cx="800100" cy="0"/>
          </a:xfrm>
          <a:prstGeom prst="line">
            <a:avLst/>
          </a:prstGeom>
          <a:noFill/>
          <a:ln w="9525">
            <a:solidFill>
              <a:srgbClr val="006666"/>
            </a:solidFill>
            <a:prstDash val="dash"/>
            <a:round/>
            <a:headEnd/>
            <a:tailEnd/>
          </a:ln>
        </p:spPr>
        <p:txBody>
          <a:bodyPr/>
          <a:lstStyle/>
          <a:p>
            <a:endParaRPr lang="zh-CN" altLang="en-US"/>
          </a:p>
        </p:txBody>
      </p:sp>
      <p:sp>
        <p:nvSpPr>
          <p:cNvPr id="200727" name="Line 23"/>
          <p:cNvSpPr>
            <a:spLocks noChangeShapeType="1"/>
          </p:cNvSpPr>
          <p:nvPr/>
        </p:nvSpPr>
        <p:spPr bwMode="auto">
          <a:xfrm flipH="1">
            <a:off x="5167313" y="3209925"/>
            <a:ext cx="815975" cy="0"/>
          </a:xfrm>
          <a:prstGeom prst="line">
            <a:avLst/>
          </a:prstGeom>
          <a:noFill/>
          <a:ln w="9525">
            <a:solidFill>
              <a:srgbClr val="006666"/>
            </a:solidFill>
            <a:prstDash val="dash"/>
            <a:round/>
            <a:headEnd/>
            <a:tailEnd/>
          </a:ln>
        </p:spPr>
        <p:txBody>
          <a:bodyPr/>
          <a:lstStyle/>
          <a:p>
            <a:endParaRPr lang="zh-CN" altLang="en-US"/>
          </a:p>
        </p:txBody>
      </p:sp>
      <p:sp>
        <p:nvSpPr>
          <p:cNvPr id="200728" name="Text Box 24"/>
          <p:cNvSpPr txBox="1">
            <a:spLocks noChangeArrowheads="1"/>
          </p:cNvSpPr>
          <p:nvPr/>
        </p:nvSpPr>
        <p:spPr bwMode="auto">
          <a:xfrm>
            <a:off x="5922963" y="4095750"/>
            <a:ext cx="49530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X1</a:t>
            </a:r>
          </a:p>
        </p:txBody>
      </p:sp>
      <p:sp>
        <p:nvSpPr>
          <p:cNvPr id="200729" name="Text Box 25"/>
          <p:cNvSpPr txBox="1">
            <a:spLocks noChangeArrowheads="1"/>
          </p:cNvSpPr>
          <p:nvPr/>
        </p:nvSpPr>
        <p:spPr bwMode="auto">
          <a:xfrm>
            <a:off x="5211762" y="1752600"/>
            <a:ext cx="49530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Y1</a:t>
            </a:r>
          </a:p>
        </p:txBody>
      </p:sp>
      <p:sp>
        <p:nvSpPr>
          <p:cNvPr id="200730" name="Text Box 26"/>
          <p:cNvSpPr txBox="1">
            <a:spLocks noChangeArrowheads="1"/>
          </p:cNvSpPr>
          <p:nvPr/>
        </p:nvSpPr>
        <p:spPr bwMode="auto">
          <a:xfrm>
            <a:off x="5211762" y="2698750"/>
            <a:ext cx="579438"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Y1’</a:t>
            </a:r>
          </a:p>
        </p:txBody>
      </p:sp>
      <p:sp>
        <p:nvSpPr>
          <p:cNvPr id="200731" name="Rectangle 27"/>
          <p:cNvSpPr>
            <a:spLocks noGrp="1" noChangeArrowheads="1"/>
          </p:cNvSpPr>
          <p:nvPr>
            <p:ph type="title"/>
          </p:nvPr>
        </p:nvSpPr>
        <p:spPr>
          <a:xfrm>
            <a:off x="457200" y="0"/>
            <a:ext cx="8229600" cy="914400"/>
          </a:xfrm>
        </p:spPr>
        <p:txBody>
          <a:bodyPr/>
          <a:lstStyle/>
          <a:p>
            <a:pPr eaLnBrk="1" hangingPunct="1"/>
            <a:r>
              <a:rPr lang="zh-CN" altLang="en-US" dirty="0" smtClean="0"/>
              <a:t>回归分析（</a:t>
            </a:r>
            <a:r>
              <a:rPr lang="en-US" altLang="zh-CN" dirty="0" smtClean="0"/>
              <a:t>Regression Analysis</a:t>
            </a:r>
            <a:r>
              <a:rPr lang="zh-CN" altLang="en-US" dirty="0" smtClean="0"/>
              <a:t>）</a:t>
            </a:r>
          </a:p>
        </p:txBody>
      </p:sp>
      <p:pic>
        <p:nvPicPr>
          <p:cNvPr id="200732" name="Picture 28" descr="C:\Users\dell\Desktop\pzgl200906201546_lhl.jpg"/>
          <p:cNvPicPr>
            <a:picLocks noChangeAspect="1" noChangeArrowheads="1"/>
          </p:cNvPicPr>
          <p:nvPr/>
        </p:nvPicPr>
        <p:blipFill>
          <a:blip r:embed="rId2"/>
          <a:srcRect/>
          <a:stretch>
            <a:fillRect/>
          </a:stretch>
        </p:blipFill>
        <p:spPr bwMode="auto">
          <a:xfrm>
            <a:off x="76200" y="2743200"/>
            <a:ext cx="4953000" cy="3849637"/>
          </a:xfrm>
          <a:prstGeom prst="rect">
            <a:avLst/>
          </a:prstGeom>
          <a:noFill/>
          <a:ln w="9525">
            <a:noFill/>
            <a:miter lim="800000"/>
            <a:headEnd/>
            <a:tailEnd/>
          </a:ln>
        </p:spPr>
      </p:pic>
      <p:sp>
        <p:nvSpPr>
          <p:cNvPr id="29" name="Oval 9"/>
          <p:cNvSpPr>
            <a:spLocks noChangeArrowheads="1"/>
          </p:cNvSpPr>
          <p:nvPr/>
        </p:nvSpPr>
        <p:spPr bwMode="auto">
          <a:xfrm flipV="1">
            <a:off x="7043738" y="1216025"/>
            <a:ext cx="42862"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0" name="Oval 9"/>
          <p:cNvSpPr>
            <a:spLocks noChangeArrowheads="1"/>
          </p:cNvSpPr>
          <p:nvPr/>
        </p:nvSpPr>
        <p:spPr bwMode="auto">
          <a:xfrm flipV="1">
            <a:off x="8110538" y="3806825"/>
            <a:ext cx="42862"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1" name="Oval 9"/>
          <p:cNvSpPr>
            <a:spLocks noChangeArrowheads="1"/>
          </p:cNvSpPr>
          <p:nvPr/>
        </p:nvSpPr>
        <p:spPr bwMode="auto">
          <a:xfrm flipV="1">
            <a:off x="8872538" y="2514600"/>
            <a:ext cx="42862" cy="428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3" name="椭圆 32"/>
          <p:cNvSpPr/>
          <p:nvPr/>
        </p:nvSpPr>
        <p:spPr bwMode="auto">
          <a:xfrm>
            <a:off x="6781800" y="911225"/>
            <a:ext cx="609600" cy="609600"/>
          </a:xfrm>
          <a:prstGeom prst="ellipse">
            <a:avLst/>
          </a:prstGeom>
          <a:solidFill>
            <a:schemeClr val="accent1">
              <a:alpha val="0"/>
            </a:schemeClr>
          </a:solidFill>
          <a:ln w="635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ndParaRPr>
          </a:p>
        </p:txBody>
      </p:sp>
      <p:sp>
        <p:nvSpPr>
          <p:cNvPr id="34" name="椭圆 33"/>
          <p:cNvSpPr/>
          <p:nvPr/>
        </p:nvSpPr>
        <p:spPr bwMode="auto">
          <a:xfrm>
            <a:off x="7848600" y="3502025"/>
            <a:ext cx="609600" cy="609600"/>
          </a:xfrm>
          <a:prstGeom prst="ellipse">
            <a:avLst/>
          </a:prstGeom>
          <a:solidFill>
            <a:schemeClr val="accent1">
              <a:alpha val="0"/>
            </a:schemeClr>
          </a:solidFill>
          <a:ln w="635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ndParaRPr>
          </a:p>
        </p:txBody>
      </p:sp>
      <p:sp>
        <p:nvSpPr>
          <p:cNvPr id="35" name="椭圆 34"/>
          <p:cNvSpPr/>
          <p:nvPr/>
        </p:nvSpPr>
        <p:spPr bwMode="auto">
          <a:xfrm>
            <a:off x="8534400" y="2206625"/>
            <a:ext cx="609600" cy="609600"/>
          </a:xfrm>
          <a:prstGeom prst="ellipse">
            <a:avLst/>
          </a:prstGeom>
          <a:solidFill>
            <a:schemeClr val="accent1">
              <a:alpha val="0"/>
            </a:schemeClr>
          </a:solidFill>
          <a:ln w="635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ndParaRP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7"/>
          <p:cNvSpPr>
            <a:spLocks noGrp="1" noChangeArrowheads="1"/>
          </p:cNvSpPr>
          <p:nvPr>
            <p:ph type="title"/>
          </p:nvPr>
        </p:nvSpPr>
        <p:spPr/>
        <p:txBody>
          <a:bodyPr/>
          <a:lstStyle/>
          <a:p>
            <a:pPr eaLnBrk="1" hangingPunct="1"/>
            <a:r>
              <a:rPr lang="zh-CN" altLang="en-US" smtClean="0"/>
              <a:t>回归分析</a:t>
            </a:r>
          </a:p>
        </p:txBody>
      </p:sp>
      <p:pic>
        <p:nvPicPr>
          <p:cNvPr id="201731" name="Picture 2" descr="C:\Users\dell\Desktop\1256629471_SgmMy0.jpg"/>
          <p:cNvPicPr>
            <a:picLocks noChangeAspect="1" noChangeArrowheads="1"/>
          </p:cNvPicPr>
          <p:nvPr/>
        </p:nvPicPr>
        <p:blipFill>
          <a:blip r:embed="rId2"/>
          <a:srcRect/>
          <a:stretch>
            <a:fillRect/>
          </a:stretch>
        </p:blipFill>
        <p:spPr bwMode="auto">
          <a:xfrm>
            <a:off x="3676650" y="0"/>
            <a:ext cx="5391150" cy="3657600"/>
          </a:xfrm>
          <a:prstGeom prst="rect">
            <a:avLst/>
          </a:prstGeom>
          <a:noFill/>
          <a:ln w="9525">
            <a:noFill/>
            <a:miter lim="800000"/>
            <a:headEnd/>
            <a:tailEnd/>
          </a:ln>
        </p:spPr>
      </p:pic>
      <p:pic>
        <p:nvPicPr>
          <p:cNvPr id="201732" name="Picture 3" descr="C:\Users\dell\Desktop\Regression_Analysis1.png"/>
          <p:cNvPicPr>
            <a:picLocks noChangeAspect="1" noChangeArrowheads="1"/>
          </p:cNvPicPr>
          <p:nvPr/>
        </p:nvPicPr>
        <p:blipFill>
          <a:blip r:embed="rId3"/>
          <a:srcRect/>
          <a:stretch>
            <a:fillRect/>
          </a:stretch>
        </p:blipFill>
        <p:spPr bwMode="auto">
          <a:xfrm>
            <a:off x="152400" y="2971800"/>
            <a:ext cx="5257800" cy="3783013"/>
          </a:xfrm>
          <a:prstGeom prst="rect">
            <a:avLst/>
          </a:prstGeom>
          <a:noFill/>
          <a:ln w="9525">
            <a:noFill/>
            <a:miter lim="800000"/>
            <a:headEnd/>
            <a:tailEnd/>
          </a:ln>
        </p:spPr>
      </p:pic>
      <p:sp>
        <p:nvSpPr>
          <p:cNvPr id="5" name="Rectangle 27"/>
          <p:cNvSpPr txBox="1">
            <a:spLocks noChangeArrowheads="1"/>
          </p:cNvSpPr>
          <p:nvPr/>
        </p:nvSpPr>
        <p:spPr bwMode="auto">
          <a:xfrm>
            <a:off x="381000" y="457200"/>
            <a:ext cx="3733800" cy="1752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0" cap="none" spc="0" normalizeH="0" baseline="0" noProof="0" dirty="0" smtClean="0">
                <a:ln>
                  <a:noFill/>
                </a:ln>
                <a:solidFill>
                  <a:schemeClr val="tx2"/>
                </a:solidFill>
                <a:effectLst/>
                <a:uLnTx/>
                <a:uFillTx/>
                <a:latin typeface="+mj-lt"/>
                <a:ea typeface="+mj-ea"/>
                <a:cs typeface="+mj-cs"/>
              </a:rPr>
              <a:t>回归分析</a:t>
            </a:r>
            <a:endParaRPr kumimoji="0" lang="en-US" altLang="zh-CN" sz="4400" b="1" i="0" u="none" strike="noStrike" kern="0" cap="none" spc="0" normalizeH="0" baseline="0" noProof="0" dirty="0" smtClean="0">
              <a:ln>
                <a:noFill/>
              </a:ln>
              <a:solidFill>
                <a:schemeClr val="tx2"/>
              </a:solidFill>
              <a:effectLst/>
              <a:uLnTx/>
              <a:uFillTx/>
              <a:latin typeface="+mj-lt"/>
              <a:ea typeface="+mj-ea"/>
              <a:cs typeface="+mj-cs"/>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Regression </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Analysis</a:t>
            </a: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3733800"/>
            <a:ext cx="3429000" cy="2823210"/>
          </a:xfrm>
          <a:prstGeom prst="rect">
            <a:avLst/>
          </a:prstGeom>
        </p:spPr>
      </p:pic>
    </p:spTree>
  </p:cSld>
  <p:clrMapOvr>
    <a:masterClrMapping/>
  </p:clrMapOvr>
  <p:transition>
    <p:checke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57200" y="304800"/>
            <a:ext cx="8229600" cy="609600"/>
          </a:xfrm>
        </p:spPr>
        <p:txBody>
          <a:bodyPr/>
          <a:lstStyle/>
          <a:p>
            <a:r>
              <a:rPr lang="en-US" altLang="zh-CN" dirty="0" smtClean="0"/>
              <a:t>Outliers - </a:t>
            </a:r>
            <a:r>
              <a:rPr lang="en-US" altLang="zh-CN" dirty="0" smtClean="0">
                <a:solidFill>
                  <a:srgbClr val="00B050"/>
                </a:solidFill>
              </a:rPr>
              <a:t>Example</a:t>
            </a:r>
          </a:p>
        </p:txBody>
      </p:sp>
      <p:sp>
        <p:nvSpPr>
          <p:cNvPr id="151555" name="Rectangle 3"/>
          <p:cNvSpPr>
            <a:spLocks noGrp="1" noChangeArrowheads="1"/>
          </p:cNvSpPr>
          <p:nvPr>
            <p:ph type="body" idx="1"/>
          </p:nvPr>
        </p:nvSpPr>
        <p:spPr>
          <a:xfrm>
            <a:off x="457200" y="1447800"/>
            <a:ext cx="8318500" cy="5181600"/>
          </a:xfrm>
        </p:spPr>
        <p:txBody>
          <a:bodyPr/>
          <a:lstStyle/>
          <a:p>
            <a:r>
              <a:rPr lang="en-US" altLang="zh-CN" sz="2700" smtClean="0"/>
              <a:t>Outliers are data objects with characteristics that are considerably different than most of the other data objects in the data set</a:t>
            </a:r>
          </a:p>
          <a:p>
            <a:pPr lvl="1"/>
            <a:r>
              <a:rPr lang="en-US" altLang="zh-CN" smtClean="0">
                <a:solidFill>
                  <a:srgbClr val="0C6D9C"/>
                </a:solidFill>
              </a:rPr>
              <a:t>Are they noise points, or meaningful outliers?</a:t>
            </a:r>
          </a:p>
          <a:p>
            <a:endParaRPr lang="zh-CN" altLang="en-US" smtClean="0">
              <a:solidFill>
                <a:srgbClr val="0C6D9C"/>
              </a:solidFill>
            </a:endParaRPr>
          </a:p>
        </p:txBody>
      </p:sp>
      <p:grpSp>
        <p:nvGrpSpPr>
          <p:cNvPr id="2" name="Group 4"/>
          <p:cNvGrpSpPr>
            <a:grpSpLocks/>
          </p:cNvGrpSpPr>
          <p:nvPr/>
        </p:nvGrpSpPr>
        <p:grpSpPr bwMode="auto">
          <a:xfrm>
            <a:off x="2362200" y="3200400"/>
            <a:ext cx="4267200" cy="3505200"/>
            <a:chOff x="3648" y="2448"/>
            <a:chExt cx="2112" cy="1872"/>
          </a:xfrm>
        </p:grpSpPr>
        <p:pic>
          <p:nvPicPr>
            <p:cNvPr id="151557" name="Picture 5"/>
            <p:cNvPicPr>
              <a:picLocks noChangeAspect="1" noChangeArrowheads="1"/>
            </p:cNvPicPr>
            <p:nvPr/>
          </p:nvPicPr>
          <p:blipFill>
            <a:blip r:embed="rId3"/>
            <a:srcRect/>
            <a:stretch>
              <a:fillRect/>
            </a:stretch>
          </p:blipFill>
          <p:spPr bwMode="auto">
            <a:xfrm>
              <a:off x="3648" y="2448"/>
              <a:ext cx="2112" cy="1872"/>
            </a:xfrm>
            <a:prstGeom prst="rect">
              <a:avLst/>
            </a:prstGeom>
            <a:noFill/>
            <a:ln w="12700">
              <a:noFill/>
              <a:miter lim="800000"/>
              <a:headEnd/>
              <a:tailEnd/>
            </a:ln>
          </p:spPr>
        </p:pic>
        <p:sp>
          <p:nvSpPr>
            <p:cNvPr id="151558" name="Oval 6"/>
            <p:cNvSpPr>
              <a:spLocks noChangeArrowheads="1"/>
            </p:cNvSpPr>
            <p:nvPr/>
          </p:nvSpPr>
          <p:spPr bwMode="auto">
            <a:xfrm>
              <a:off x="3766" y="2961"/>
              <a:ext cx="86" cy="84"/>
            </a:xfrm>
            <a:prstGeom prst="ellipse">
              <a:avLst/>
            </a:prstGeom>
            <a:noFill/>
            <a:ln w="19050">
              <a:solidFill>
                <a:srgbClr val="FF3300"/>
              </a:solidFill>
              <a:round/>
              <a:headEnd/>
              <a:tailEnd/>
            </a:ln>
          </p:spPr>
          <p:txBody>
            <a:bodyPr wrap="none" anchor="ctr"/>
            <a:lstStyle/>
            <a:p>
              <a:endParaRPr lang="zh-CN" altLang="en-US"/>
            </a:p>
          </p:txBody>
        </p:sp>
        <p:sp>
          <p:nvSpPr>
            <p:cNvPr id="151559" name="Oval 7"/>
            <p:cNvSpPr>
              <a:spLocks noChangeArrowheads="1"/>
            </p:cNvSpPr>
            <p:nvPr/>
          </p:nvSpPr>
          <p:spPr bwMode="auto">
            <a:xfrm>
              <a:off x="3907" y="3224"/>
              <a:ext cx="86" cy="84"/>
            </a:xfrm>
            <a:prstGeom prst="ellipse">
              <a:avLst/>
            </a:prstGeom>
            <a:noFill/>
            <a:ln w="19050">
              <a:solidFill>
                <a:srgbClr val="FF3300"/>
              </a:solidFill>
              <a:round/>
              <a:headEnd/>
              <a:tailEnd/>
            </a:ln>
          </p:spPr>
          <p:txBody>
            <a:bodyPr wrap="none" anchor="ctr"/>
            <a:lstStyle/>
            <a:p>
              <a:endParaRPr lang="zh-CN" altLang="en-US"/>
            </a:p>
          </p:txBody>
        </p:sp>
        <p:sp>
          <p:nvSpPr>
            <p:cNvPr id="151560" name="Oval 8"/>
            <p:cNvSpPr>
              <a:spLocks noChangeArrowheads="1"/>
            </p:cNvSpPr>
            <p:nvPr/>
          </p:nvSpPr>
          <p:spPr bwMode="auto">
            <a:xfrm>
              <a:off x="5612" y="3871"/>
              <a:ext cx="86" cy="85"/>
            </a:xfrm>
            <a:prstGeom prst="ellipse">
              <a:avLst/>
            </a:prstGeom>
            <a:noFill/>
            <a:ln w="19050">
              <a:solidFill>
                <a:srgbClr val="FF3300"/>
              </a:solidFill>
              <a:round/>
              <a:headEnd/>
              <a:tailEnd/>
            </a:ln>
          </p:spPr>
          <p:txBody>
            <a:bodyPr wrap="none" anchor="ctr"/>
            <a:lstStyle/>
            <a:p>
              <a:endParaRPr lang="zh-CN" altLang="en-US"/>
            </a:p>
          </p:txBody>
        </p:sp>
        <p:sp>
          <p:nvSpPr>
            <p:cNvPr id="151561" name="Oval 9"/>
            <p:cNvSpPr>
              <a:spLocks noChangeArrowheads="1"/>
            </p:cNvSpPr>
            <p:nvPr/>
          </p:nvSpPr>
          <p:spPr bwMode="auto">
            <a:xfrm>
              <a:off x="4319" y="3937"/>
              <a:ext cx="86" cy="84"/>
            </a:xfrm>
            <a:prstGeom prst="ellipse">
              <a:avLst/>
            </a:prstGeom>
            <a:noFill/>
            <a:ln w="19050">
              <a:solidFill>
                <a:srgbClr val="FF3300"/>
              </a:solidFill>
              <a:round/>
              <a:headEnd/>
              <a:tailEnd/>
            </a:ln>
          </p:spPr>
          <p:txBody>
            <a:bodyPr wrap="none" anchor="ctr"/>
            <a:lstStyle/>
            <a:p>
              <a:endParaRPr lang="zh-CN" altLang="en-US"/>
            </a:p>
          </p:txBody>
        </p:sp>
        <p:sp>
          <p:nvSpPr>
            <p:cNvPr id="151562" name="Rectangle 10"/>
            <p:cNvSpPr>
              <a:spLocks noChangeArrowheads="1"/>
            </p:cNvSpPr>
            <p:nvPr/>
          </p:nvSpPr>
          <p:spPr bwMode="auto">
            <a:xfrm>
              <a:off x="4944" y="3072"/>
              <a:ext cx="192" cy="240"/>
            </a:xfrm>
            <a:prstGeom prst="rect">
              <a:avLst/>
            </a:prstGeom>
            <a:solidFill>
              <a:schemeClr val="bg1"/>
            </a:solidFill>
            <a:ln w="12700">
              <a:noFill/>
              <a:miter lim="800000"/>
              <a:headEnd/>
              <a:tailEnd/>
            </a:ln>
          </p:spPr>
          <p:txBody>
            <a:bodyPr wrap="none" anchor="ctr"/>
            <a:lstStyle/>
            <a:p>
              <a:endParaRPr lang="zh-CN" altLang="en-US"/>
            </a:p>
          </p:txBody>
        </p:sp>
        <p:sp>
          <p:nvSpPr>
            <p:cNvPr id="151563" name="Rectangle 11"/>
            <p:cNvSpPr>
              <a:spLocks noChangeArrowheads="1"/>
            </p:cNvSpPr>
            <p:nvPr/>
          </p:nvSpPr>
          <p:spPr bwMode="auto">
            <a:xfrm>
              <a:off x="3888" y="3120"/>
              <a:ext cx="192" cy="240"/>
            </a:xfrm>
            <a:prstGeom prst="rect">
              <a:avLst/>
            </a:prstGeom>
            <a:solidFill>
              <a:schemeClr val="bg1"/>
            </a:solidFill>
            <a:ln w="12700">
              <a:noFill/>
              <a:miter lim="800000"/>
              <a:headEnd/>
              <a:tailEnd/>
            </a:ln>
          </p:spPr>
          <p:txBody>
            <a:bodyPr wrap="none" anchor="ctr"/>
            <a:lstStyle/>
            <a:p>
              <a:endParaRPr lang="zh-CN" altLang="en-US"/>
            </a:p>
          </p:txBody>
        </p:sp>
      </p:gr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061"/>
          <p:cNvSpPr>
            <a:spLocks noGrp="1" noChangeArrowheads="1"/>
          </p:cNvSpPr>
          <p:nvPr>
            <p:ph type="sldNum" sz="quarter" idx="12"/>
          </p:nvPr>
        </p:nvSpPr>
        <p:spPr>
          <a:noFill/>
        </p:spPr>
        <p:txBody>
          <a:bodyPr/>
          <a:lstStyle/>
          <a:p>
            <a:fld id="{29CF5AE7-151B-4108-B48F-62F8CC40E3F5}" type="slidenum">
              <a:rPr lang="en-US" altLang="zh-CN" smtClean="0">
                <a:ea typeface="宋体" pitchFamily="2" charset="-122"/>
              </a:rPr>
              <a:pPr/>
              <a:t>17</a:t>
            </a:fld>
            <a:endParaRPr lang="en-US" altLang="zh-CN" smtClean="0">
              <a:ea typeface="宋体" pitchFamily="2" charset="-122"/>
            </a:endParaRPr>
          </a:p>
        </p:txBody>
      </p:sp>
      <p:sp>
        <p:nvSpPr>
          <p:cNvPr id="24579" name="Slide Number Placeholder 6"/>
          <p:cNvSpPr txBox="1">
            <a:spLocks noGrp="1"/>
          </p:cNvSpPr>
          <p:nvPr/>
        </p:nvSpPr>
        <p:spPr bwMode="auto">
          <a:xfrm>
            <a:off x="7239000" y="6477000"/>
            <a:ext cx="1905000" cy="381000"/>
          </a:xfrm>
          <a:prstGeom prst="rect">
            <a:avLst/>
          </a:prstGeom>
          <a:noFill/>
          <a:ln w="9525">
            <a:noFill/>
            <a:miter lim="800000"/>
            <a:headEnd/>
            <a:tailEnd/>
          </a:ln>
        </p:spPr>
        <p:txBody>
          <a:bodyPr anchor="b"/>
          <a:lstStyle/>
          <a:p>
            <a:pPr algn="r"/>
            <a:fld id="{D3736095-8A5A-4EA6-9630-FA3FD59EFDB2}" type="slidenum">
              <a:rPr lang="en-US" altLang="zh-CN" sz="1200">
                <a:ea typeface="宋体" pitchFamily="2" charset="-122"/>
              </a:rPr>
              <a:pPr algn="r"/>
              <a:t>17</a:t>
            </a:fld>
            <a:endParaRPr lang="en-US" altLang="zh-CN" sz="1200">
              <a:ea typeface="宋体" pitchFamily="2" charset="-122"/>
            </a:endParaRPr>
          </a:p>
        </p:txBody>
      </p:sp>
      <p:sp>
        <p:nvSpPr>
          <p:cNvPr id="24580" name="Rectangle 2"/>
          <p:cNvSpPr>
            <a:spLocks noGrp="1" noChangeArrowheads="1"/>
          </p:cNvSpPr>
          <p:nvPr>
            <p:ph type="title"/>
          </p:nvPr>
        </p:nvSpPr>
        <p:spPr>
          <a:noFill/>
        </p:spPr>
        <p:txBody>
          <a:bodyPr lIns="92075" tIns="46038" rIns="92075" bIns="46038" anchor="ctr"/>
          <a:lstStyle/>
          <a:p>
            <a:pPr eaLnBrk="1" hangingPunct="1"/>
            <a:r>
              <a:rPr lang="en-US" altLang="zh-CN" sz="3200" smtClean="0">
                <a:ea typeface="宋体" pitchFamily="2" charset="-122"/>
              </a:rPr>
              <a:t>Data Preprocessing:  Outline</a:t>
            </a:r>
          </a:p>
        </p:txBody>
      </p:sp>
      <p:sp>
        <p:nvSpPr>
          <p:cNvPr id="24581" name="Rectangle 3"/>
          <p:cNvSpPr>
            <a:spLocks noGrp="1" noChangeArrowheads="1"/>
          </p:cNvSpPr>
          <p:nvPr>
            <p:ph type="body" sz="half" idx="1"/>
          </p:nvPr>
        </p:nvSpPr>
        <p:spPr>
          <a:xfrm>
            <a:off x="381000" y="1219200"/>
            <a:ext cx="8229600" cy="5105400"/>
          </a:xfrm>
          <a:noFill/>
        </p:spPr>
        <p:txBody>
          <a:bodyPr lIns="92075" tIns="46038" rIns="92075" bIns="46038"/>
          <a:lstStyle/>
          <a:p>
            <a:pPr eaLnBrk="1" hangingPunct="1">
              <a:lnSpc>
                <a:spcPct val="150000"/>
              </a:lnSpc>
            </a:pPr>
            <a:r>
              <a:rPr lang="en-US" altLang="zh-CN" sz="2400" smtClean="0">
                <a:latin typeface="Calibri" pitchFamily="34" charset="0"/>
                <a:ea typeface="宋体" pitchFamily="2" charset="-122"/>
              </a:rPr>
              <a:t>Data Preprocessing: An Overview</a:t>
            </a:r>
          </a:p>
          <a:p>
            <a:pPr lvl="1" eaLnBrk="1" hangingPunct="1">
              <a:lnSpc>
                <a:spcPct val="150000"/>
              </a:lnSpc>
            </a:pPr>
            <a:r>
              <a:rPr lang="en-US" altLang="zh-CN" smtClean="0">
                <a:latin typeface="Calibri" pitchFamily="34" charset="0"/>
                <a:ea typeface="宋体" pitchFamily="2" charset="-122"/>
              </a:rPr>
              <a:t>Data Quality</a:t>
            </a:r>
          </a:p>
          <a:p>
            <a:pPr lvl="1" eaLnBrk="1" hangingPunct="1">
              <a:lnSpc>
                <a:spcPct val="150000"/>
              </a:lnSpc>
            </a:pPr>
            <a:r>
              <a:rPr lang="en-US" altLang="zh-CN" smtClean="0">
                <a:latin typeface="Calibri" pitchFamily="34" charset="0"/>
                <a:ea typeface="宋体" pitchFamily="2" charset="-122"/>
              </a:rPr>
              <a:t>Major Tasks in Data Preprocessing</a:t>
            </a:r>
          </a:p>
          <a:p>
            <a:pPr eaLnBrk="1" hangingPunct="1">
              <a:lnSpc>
                <a:spcPct val="150000"/>
              </a:lnSpc>
            </a:pPr>
            <a:r>
              <a:rPr lang="en-US" altLang="zh-CN" sz="2400" smtClean="0">
                <a:latin typeface="Calibri" pitchFamily="34" charset="0"/>
                <a:ea typeface="宋体" pitchFamily="2" charset="-122"/>
              </a:rPr>
              <a:t>Data Cleaning</a:t>
            </a:r>
          </a:p>
          <a:p>
            <a:pPr eaLnBrk="1" hangingPunct="1">
              <a:lnSpc>
                <a:spcPct val="150000"/>
              </a:lnSpc>
            </a:pPr>
            <a:r>
              <a:rPr lang="en-US" altLang="zh-CN" sz="2400" smtClean="0">
                <a:latin typeface="Calibri" pitchFamily="34" charset="0"/>
                <a:ea typeface="宋体" pitchFamily="2" charset="-122"/>
              </a:rPr>
              <a:t>Data Integration</a:t>
            </a:r>
          </a:p>
          <a:p>
            <a:pPr eaLnBrk="1" hangingPunct="1">
              <a:lnSpc>
                <a:spcPct val="150000"/>
              </a:lnSpc>
            </a:pPr>
            <a:r>
              <a:rPr lang="en-US" altLang="zh-CN" sz="2400" smtClean="0">
                <a:latin typeface="Calibri" pitchFamily="34" charset="0"/>
                <a:ea typeface="宋体" pitchFamily="2" charset="-122"/>
              </a:rPr>
              <a:t>Data Reduction</a:t>
            </a:r>
          </a:p>
          <a:p>
            <a:pPr eaLnBrk="1" hangingPunct="1">
              <a:lnSpc>
                <a:spcPct val="150000"/>
              </a:lnSpc>
            </a:pPr>
            <a:r>
              <a:rPr lang="en-US" altLang="zh-CN" sz="2400" smtClean="0">
                <a:latin typeface="Calibri" pitchFamily="34" charset="0"/>
                <a:ea typeface="宋体" pitchFamily="2" charset="-122"/>
              </a:rPr>
              <a:t>Data Transformation</a:t>
            </a:r>
          </a:p>
          <a:p>
            <a:pPr eaLnBrk="1" hangingPunct="1">
              <a:lnSpc>
                <a:spcPct val="150000"/>
              </a:lnSpc>
            </a:pPr>
            <a:r>
              <a:rPr lang="en-US" altLang="zh-CN" sz="2400" smtClean="0">
                <a:latin typeface="Calibri" pitchFamily="34" charset="0"/>
                <a:ea typeface="宋体" pitchFamily="2" charset="-122"/>
              </a:rPr>
              <a:t>Linear Algebra (</a:t>
            </a:r>
            <a:r>
              <a:rPr lang="zh-CN" altLang="en-US" sz="2400" smtClean="0">
                <a:latin typeface="Calibri" pitchFamily="34" charset="0"/>
                <a:ea typeface="宋体" pitchFamily="2" charset="-122"/>
              </a:rPr>
              <a:t>线性代数</a:t>
            </a:r>
            <a:r>
              <a:rPr lang="en-US" altLang="zh-CN" sz="2400" smtClean="0">
                <a:latin typeface="Calibri" pitchFamily="34" charset="0"/>
                <a:ea typeface="宋体" pitchFamily="2" charset="-122"/>
              </a:rPr>
              <a:t>)</a:t>
            </a:r>
          </a:p>
          <a:p>
            <a:pPr eaLnBrk="1" hangingPunct="1">
              <a:lnSpc>
                <a:spcPct val="150000"/>
              </a:lnSpc>
            </a:pPr>
            <a:r>
              <a:rPr lang="en-US" altLang="zh-CN" sz="2400" smtClean="0">
                <a:latin typeface="Calibri" pitchFamily="34" charset="0"/>
                <a:ea typeface="宋体" pitchFamily="2" charset="-122"/>
              </a:rPr>
              <a:t>Summary</a:t>
            </a:r>
          </a:p>
        </p:txBody>
      </p:sp>
      <p:sp>
        <p:nvSpPr>
          <p:cNvPr id="24582" name="AutoShape 4"/>
          <p:cNvSpPr>
            <a:spLocks noChangeArrowheads="1"/>
          </p:cNvSpPr>
          <p:nvPr/>
        </p:nvSpPr>
        <p:spPr bwMode="auto">
          <a:xfrm rot="9430553">
            <a:off x="3044825" y="3775075"/>
            <a:ext cx="522288" cy="485775"/>
          </a:xfrm>
          <a:prstGeom prst="notchedRightArrow">
            <a:avLst>
              <a:gd name="adj1" fmla="val 50000"/>
              <a:gd name="adj2" fmla="val 26879"/>
            </a:avLst>
          </a:prstGeom>
          <a:solidFill>
            <a:srgbClr val="339966"/>
          </a:solidFill>
          <a:ln w="9525">
            <a:solidFill>
              <a:schemeClr val="tx1"/>
            </a:solidFill>
            <a:miter lim="800000"/>
            <a:headEnd/>
            <a:tailEnd/>
          </a:ln>
        </p:spPr>
        <p:txBody>
          <a:bodyPr wrap="none" anchor="ctr"/>
          <a:lstStyle/>
          <a:p>
            <a:endParaRPr lang="zh-CN" altLang="zh-CN">
              <a:ea typeface="宋体" pitchFamily="2" charset="-122"/>
            </a:endParaRP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061"/>
          <p:cNvSpPr>
            <a:spLocks noGrp="1" noChangeArrowheads="1"/>
          </p:cNvSpPr>
          <p:nvPr>
            <p:ph type="sldNum" sz="quarter" idx="10"/>
          </p:nvPr>
        </p:nvSpPr>
        <p:spPr>
          <a:noFill/>
        </p:spPr>
        <p:txBody>
          <a:bodyPr/>
          <a:lstStyle/>
          <a:p>
            <a:fld id="{857C6ABB-F340-454F-B0DB-9E3D6C7F3E00}" type="slidenum">
              <a:rPr lang="en-US" altLang="zh-CN" smtClean="0">
                <a:latin typeface="Tahoma" pitchFamily="34" charset="0"/>
                <a:ea typeface="宋体" pitchFamily="2" charset="-122"/>
              </a:rPr>
              <a:pPr/>
              <a:t>18</a:t>
            </a:fld>
            <a:endParaRPr lang="en-US" altLang="zh-CN" smtClean="0">
              <a:latin typeface="Tahoma" pitchFamily="34" charset="0"/>
              <a:ea typeface="宋体" pitchFamily="2" charset="-122"/>
            </a:endParaRPr>
          </a:p>
        </p:txBody>
      </p:sp>
      <p:sp>
        <p:nvSpPr>
          <p:cNvPr id="25603" name="Slide Number Placeholder 5"/>
          <p:cNvSpPr txBox="1">
            <a:spLocks noGrp="1"/>
          </p:cNvSpPr>
          <p:nvPr/>
        </p:nvSpPr>
        <p:spPr bwMode="auto">
          <a:xfrm>
            <a:off x="7239000" y="6477000"/>
            <a:ext cx="1905000" cy="381000"/>
          </a:xfrm>
          <a:prstGeom prst="rect">
            <a:avLst/>
          </a:prstGeom>
          <a:noFill/>
          <a:ln w="9525">
            <a:noFill/>
            <a:miter lim="800000"/>
            <a:headEnd/>
            <a:tailEnd/>
          </a:ln>
        </p:spPr>
        <p:txBody>
          <a:bodyPr anchor="b"/>
          <a:lstStyle/>
          <a:p>
            <a:pPr algn="r"/>
            <a:fld id="{A986BAAB-04F0-4570-AAD1-DED4545BA339}" type="slidenum">
              <a:rPr lang="en-US" altLang="zh-CN" sz="1200">
                <a:ea typeface="宋体" pitchFamily="2" charset="-122"/>
              </a:rPr>
              <a:pPr algn="r"/>
              <a:t>18</a:t>
            </a:fld>
            <a:endParaRPr lang="en-US" altLang="zh-CN" sz="1200">
              <a:ea typeface="宋体" pitchFamily="2" charset="-122"/>
            </a:endParaRPr>
          </a:p>
        </p:txBody>
      </p:sp>
      <p:sp>
        <p:nvSpPr>
          <p:cNvPr id="25604" name="Rectangle 2"/>
          <p:cNvSpPr>
            <a:spLocks noGrp="1" noChangeArrowheads="1"/>
          </p:cNvSpPr>
          <p:nvPr>
            <p:ph type="title"/>
          </p:nvPr>
        </p:nvSpPr>
        <p:spPr>
          <a:xfrm>
            <a:off x="1095375" y="304800"/>
            <a:ext cx="6683375" cy="609600"/>
          </a:xfrm>
        </p:spPr>
        <p:txBody>
          <a:bodyPr/>
          <a:lstStyle/>
          <a:p>
            <a:pPr eaLnBrk="1" hangingPunct="1"/>
            <a:r>
              <a:rPr lang="en-US" altLang="zh-CN" smtClean="0">
                <a:solidFill>
                  <a:srgbClr val="170981"/>
                </a:solidFill>
                <a:ea typeface="宋体" pitchFamily="2" charset="-122"/>
              </a:rPr>
              <a:t>Data Integration</a:t>
            </a:r>
          </a:p>
        </p:txBody>
      </p:sp>
      <p:sp>
        <p:nvSpPr>
          <p:cNvPr id="25605" name="Rectangle 3"/>
          <p:cNvSpPr>
            <a:spLocks noGrp="1" noChangeArrowheads="1"/>
          </p:cNvSpPr>
          <p:nvPr>
            <p:ph type="body" idx="1"/>
          </p:nvPr>
        </p:nvSpPr>
        <p:spPr>
          <a:xfrm>
            <a:off x="76200" y="1143000"/>
            <a:ext cx="9067800" cy="5638800"/>
          </a:xfrm>
        </p:spPr>
        <p:txBody>
          <a:bodyPr/>
          <a:lstStyle/>
          <a:p>
            <a:pPr eaLnBrk="1" hangingPunct="1">
              <a:lnSpc>
                <a:spcPct val="130000"/>
              </a:lnSpc>
            </a:pPr>
            <a:r>
              <a:rPr lang="en-US" altLang="zh-CN" sz="2400" b="1" dirty="0" smtClean="0">
                <a:solidFill>
                  <a:srgbClr val="00B0F0"/>
                </a:solidFill>
                <a:ea typeface="宋体" pitchFamily="2" charset="-122"/>
              </a:rPr>
              <a:t>Data integration: </a:t>
            </a:r>
          </a:p>
          <a:p>
            <a:pPr lvl="1" eaLnBrk="1" hangingPunct="1">
              <a:lnSpc>
                <a:spcPct val="130000"/>
              </a:lnSpc>
            </a:pPr>
            <a:r>
              <a:rPr lang="en-US" altLang="zh-CN" sz="2100" dirty="0" smtClean="0">
                <a:ea typeface="宋体" pitchFamily="2" charset="-122"/>
              </a:rPr>
              <a:t>Combines data from multiple sources into a coherent store </a:t>
            </a:r>
            <a:r>
              <a:rPr lang="zh-CN" altLang="en-US" sz="2100" dirty="0" smtClean="0">
                <a:ea typeface="宋体" pitchFamily="2" charset="-122"/>
              </a:rPr>
              <a:t>（统一存储）</a:t>
            </a:r>
            <a:endParaRPr lang="en-US" altLang="zh-CN" sz="2100" dirty="0" smtClean="0">
              <a:ea typeface="宋体" pitchFamily="2" charset="-122"/>
            </a:endParaRPr>
          </a:p>
          <a:p>
            <a:pPr eaLnBrk="1" hangingPunct="1">
              <a:lnSpc>
                <a:spcPct val="130000"/>
              </a:lnSpc>
            </a:pPr>
            <a:r>
              <a:rPr lang="en-US" altLang="zh-CN" sz="2400" b="1" dirty="0" smtClean="0">
                <a:solidFill>
                  <a:srgbClr val="00B0F0"/>
                </a:solidFill>
                <a:ea typeface="宋体" pitchFamily="2" charset="-122"/>
              </a:rPr>
              <a:t>Schema integration </a:t>
            </a:r>
            <a:r>
              <a:rPr lang="zh-CN" altLang="en-US" sz="2400" b="1" dirty="0" smtClean="0">
                <a:solidFill>
                  <a:srgbClr val="00B0F0"/>
                </a:solidFill>
                <a:ea typeface="宋体" pitchFamily="2" charset="-122"/>
              </a:rPr>
              <a:t>（架构整合）</a:t>
            </a:r>
            <a:r>
              <a:rPr lang="en-US" altLang="zh-CN" sz="2400" dirty="0" smtClean="0">
                <a:ea typeface="宋体" pitchFamily="2" charset="-122"/>
              </a:rPr>
              <a:t>: </a:t>
            </a:r>
            <a:r>
              <a:rPr lang="en-US" altLang="zh-CN" sz="2100" dirty="0" smtClean="0">
                <a:ea typeface="宋体" pitchFamily="2" charset="-122"/>
              </a:rPr>
              <a:t>e.g., </a:t>
            </a:r>
            <a:r>
              <a:rPr lang="en-US" altLang="zh-CN" sz="2100" dirty="0" err="1" smtClean="0">
                <a:ea typeface="宋体" pitchFamily="2" charset="-122"/>
              </a:rPr>
              <a:t>A.cust</a:t>
            </a:r>
            <a:r>
              <a:rPr lang="en-US" altLang="zh-CN" sz="2100" dirty="0" smtClean="0">
                <a:ea typeface="宋体" pitchFamily="2" charset="-122"/>
              </a:rPr>
              <a:t>-id </a:t>
            </a:r>
            <a:r>
              <a:rPr lang="en-US" altLang="zh-CN" sz="2100" dirty="0" smtClean="0">
                <a:ea typeface="宋体" pitchFamily="2" charset="-122"/>
                <a:sym typeface="Symbol" pitchFamily="18" charset="2"/>
              </a:rPr>
              <a:t> </a:t>
            </a:r>
            <a:r>
              <a:rPr lang="en-US" altLang="zh-CN" sz="2100" dirty="0" err="1" smtClean="0">
                <a:ea typeface="宋体" pitchFamily="2" charset="-122"/>
                <a:sym typeface="Symbol" pitchFamily="18" charset="2"/>
              </a:rPr>
              <a:t>B.</a:t>
            </a:r>
            <a:r>
              <a:rPr lang="en-US" altLang="zh-CN" sz="2100" dirty="0" err="1" smtClean="0">
                <a:ea typeface="宋体" pitchFamily="2" charset="-122"/>
              </a:rPr>
              <a:t>cust</a:t>
            </a:r>
            <a:r>
              <a:rPr lang="en-US" altLang="zh-CN" sz="2100" dirty="0" smtClean="0">
                <a:ea typeface="宋体" pitchFamily="2" charset="-122"/>
              </a:rPr>
              <a:t>-#</a:t>
            </a:r>
          </a:p>
          <a:p>
            <a:pPr lvl="1" eaLnBrk="1" hangingPunct="1">
              <a:lnSpc>
                <a:spcPct val="130000"/>
              </a:lnSpc>
            </a:pPr>
            <a:r>
              <a:rPr lang="en-US" altLang="zh-CN" sz="2100" dirty="0" smtClean="0">
                <a:ea typeface="宋体" pitchFamily="2" charset="-122"/>
              </a:rPr>
              <a:t>Integrate metadata from different sources</a:t>
            </a:r>
          </a:p>
          <a:p>
            <a:pPr eaLnBrk="1" hangingPunct="1">
              <a:lnSpc>
                <a:spcPct val="130000"/>
              </a:lnSpc>
            </a:pPr>
            <a:r>
              <a:rPr lang="en-US" altLang="zh-CN" sz="2400" b="1" dirty="0" smtClean="0">
                <a:solidFill>
                  <a:srgbClr val="00B0F0"/>
                </a:solidFill>
                <a:ea typeface="宋体" pitchFamily="2" charset="-122"/>
              </a:rPr>
              <a:t>Entity identification problem </a:t>
            </a:r>
            <a:r>
              <a:rPr lang="zh-CN" altLang="en-US" sz="2400" b="1" dirty="0" smtClean="0">
                <a:solidFill>
                  <a:srgbClr val="00B0F0"/>
                </a:solidFill>
                <a:ea typeface="宋体" pitchFamily="2" charset="-122"/>
              </a:rPr>
              <a:t>（实体鉴别问题）</a:t>
            </a:r>
            <a:r>
              <a:rPr lang="en-US" altLang="zh-CN" sz="2400" b="1" dirty="0" smtClean="0">
                <a:solidFill>
                  <a:srgbClr val="00B0F0"/>
                </a:solidFill>
                <a:ea typeface="宋体" pitchFamily="2" charset="-122"/>
              </a:rPr>
              <a:t>: </a:t>
            </a:r>
          </a:p>
          <a:p>
            <a:pPr lvl="1" eaLnBrk="1" hangingPunct="1">
              <a:lnSpc>
                <a:spcPct val="130000"/>
              </a:lnSpc>
            </a:pPr>
            <a:r>
              <a:rPr lang="en-US" altLang="zh-CN" sz="2100" dirty="0" smtClean="0">
                <a:ea typeface="宋体" pitchFamily="2" charset="-122"/>
              </a:rPr>
              <a:t>Identify real world entities from multiple data sources, e.g., Bill Clinton = William Clinton</a:t>
            </a:r>
          </a:p>
          <a:p>
            <a:pPr eaLnBrk="1" hangingPunct="1">
              <a:lnSpc>
                <a:spcPct val="130000"/>
              </a:lnSpc>
            </a:pPr>
            <a:r>
              <a:rPr lang="en-US" altLang="zh-CN" sz="2400" b="1" dirty="0" smtClean="0">
                <a:solidFill>
                  <a:srgbClr val="00B0F0"/>
                </a:solidFill>
                <a:ea typeface="宋体" pitchFamily="2" charset="-122"/>
              </a:rPr>
              <a:t>Detecting and resolving data value conflicts: </a:t>
            </a:r>
          </a:p>
          <a:p>
            <a:pPr lvl="1" eaLnBrk="1" hangingPunct="1">
              <a:lnSpc>
                <a:spcPct val="130000"/>
              </a:lnSpc>
            </a:pPr>
            <a:r>
              <a:rPr lang="en-US" altLang="zh-CN" sz="2100" dirty="0" smtClean="0">
                <a:ea typeface="宋体" pitchFamily="2" charset="-122"/>
              </a:rPr>
              <a:t>For the same entity, attribute values from different sources are different</a:t>
            </a:r>
          </a:p>
          <a:p>
            <a:pPr lvl="1" eaLnBrk="1" hangingPunct="1">
              <a:lnSpc>
                <a:spcPct val="130000"/>
              </a:lnSpc>
            </a:pPr>
            <a:r>
              <a:rPr lang="en-US" altLang="zh-CN" sz="2100" dirty="0" smtClean="0">
                <a:ea typeface="宋体" pitchFamily="2" charset="-122"/>
              </a:rPr>
              <a:t>Possible reasons: different representations, different scales, e.g., metric vs. British units </a:t>
            </a:r>
            <a:r>
              <a:rPr lang="zh-CN" altLang="en-US" sz="2100" dirty="0" smtClean="0">
                <a:ea typeface="宋体" pitchFamily="2" charset="-122"/>
              </a:rPr>
              <a:t>（公制与英制单位）</a:t>
            </a:r>
            <a:endParaRPr lang="en-US" altLang="zh-CN" sz="2100" dirty="0" smtClean="0">
              <a:ea typeface="宋体" pitchFamily="2" charset="-122"/>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061"/>
          <p:cNvSpPr>
            <a:spLocks noGrp="1" noChangeArrowheads="1"/>
          </p:cNvSpPr>
          <p:nvPr>
            <p:ph type="sldNum" sz="quarter" idx="10"/>
          </p:nvPr>
        </p:nvSpPr>
        <p:spPr>
          <a:noFill/>
        </p:spPr>
        <p:txBody>
          <a:bodyPr/>
          <a:lstStyle/>
          <a:p>
            <a:fld id="{1EDAFA1B-950D-4194-A7A7-4FA8010C032F}" type="slidenum">
              <a:rPr lang="en-US" altLang="zh-CN" smtClean="0">
                <a:latin typeface="Tahoma" pitchFamily="34" charset="0"/>
                <a:ea typeface="宋体" pitchFamily="2" charset="-122"/>
              </a:rPr>
              <a:pPr/>
              <a:t>19</a:t>
            </a:fld>
            <a:endParaRPr lang="en-US" altLang="zh-CN" smtClean="0">
              <a:latin typeface="Tahoma" pitchFamily="34" charset="0"/>
              <a:ea typeface="宋体" pitchFamily="2" charset="-122"/>
            </a:endParaRPr>
          </a:p>
        </p:txBody>
      </p:sp>
      <p:sp>
        <p:nvSpPr>
          <p:cNvPr id="26627" name="Slide Number Placeholder 5"/>
          <p:cNvSpPr txBox="1">
            <a:spLocks noGrp="1"/>
          </p:cNvSpPr>
          <p:nvPr/>
        </p:nvSpPr>
        <p:spPr bwMode="auto">
          <a:xfrm>
            <a:off x="7239000" y="6477000"/>
            <a:ext cx="1905000" cy="381000"/>
          </a:xfrm>
          <a:prstGeom prst="rect">
            <a:avLst/>
          </a:prstGeom>
          <a:noFill/>
          <a:ln w="9525">
            <a:noFill/>
            <a:miter lim="800000"/>
            <a:headEnd/>
            <a:tailEnd/>
          </a:ln>
        </p:spPr>
        <p:txBody>
          <a:bodyPr anchor="b"/>
          <a:lstStyle/>
          <a:p>
            <a:pPr algn="r"/>
            <a:fld id="{03CF19AA-B062-4806-AC66-FFA6FDFE943C}" type="slidenum">
              <a:rPr lang="en-US" altLang="zh-CN" sz="1200">
                <a:ea typeface="宋体" pitchFamily="2" charset="-122"/>
              </a:rPr>
              <a:pPr algn="r"/>
              <a:t>19</a:t>
            </a:fld>
            <a:endParaRPr lang="en-US" altLang="zh-CN" sz="1200">
              <a:ea typeface="宋体" pitchFamily="2" charset="-122"/>
            </a:endParaRPr>
          </a:p>
        </p:txBody>
      </p:sp>
      <p:sp>
        <p:nvSpPr>
          <p:cNvPr id="26628" name="Rectangle 2"/>
          <p:cNvSpPr>
            <a:spLocks noGrp="1" noChangeArrowheads="1"/>
          </p:cNvSpPr>
          <p:nvPr>
            <p:ph type="title"/>
          </p:nvPr>
        </p:nvSpPr>
        <p:spPr>
          <a:xfrm>
            <a:off x="0" y="228600"/>
            <a:ext cx="9067800" cy="685800"/>
          </a:xfrm>
        </p:spPr>
        <p:txBody>
          <a:bodyPr/>
          <a:lstStyle/>
          <a:p>
            <a:pPr eaLnBrk="1" hangingPunct="1"/>
            <a:r>
              <a:rPr lang="en-US" altLang="zh-CN" sz="3200" smtClean="0">
                <a:ea typeface="宋体" pitchFamily="2" charset="-122"/>
              </a:rPr>
              <a:t>Handling Redundancy in Data Integration</a:t>
            </a:r>
          </a:p>
        </p:txBody>
      </p:sp>
      <p:sp>
        <p:nvSpPr>
          <p:cNvPr id="26629" name="Rectangle 3"/>
          <p:cNvSpPr>
            <a:spLocks noGrp="1" noChangeArrowheads="1"/>
          </p:cNvSpPr>
          <p:nvPr>
            <p:ph type="body" idx="1"/>
          </p:nvPr>
        </p:nvSpPr>
        <p:spPr>
          <a:xfrm>
            <a:off x="381000" y="1295400"/>
            <a:ext cx="8305800" cy="5181600"/>
          </a:xfrm>
        </p:spPr>
        <p:txBody>
          <a:bodyPr/>
          <a:lstStyle/>
          <a:p>
            <a:pPr eaLnBrk="1" hangingPunct="1">
              <a:lnSpc>
                <a:spcPct val="120000"/>
              </a:lnSpc>
            </a:pPr>
            <a:r>
              <a:rPr lang="en-US" altLang="zh-CN" sz="2400" dirty="0" smtClean="0">
                <a:ea typeface="宋体" pitchFamily="2" charset="-122"/>
              </a:rPr>
              <a:t>Redundant data </a:t>
            </a:r>
            <a:r>
              <a:rPr lang="zh-CN" altLang="en-US" sz="2400" dirty="0" smtClean="0">
                <a:ea typeface="宋体" pitchFamily="2" charset="-122"/>
              </a:rPr>
              <a:t>（冗余数据）</a:t>
            </a:r>
            <a:r>
              <a:rPr lang="en-US" altLang="zh-CN" sz="2400" dirty="0" smtClean="0">
                <a:ea typeface="宋体" pitchFamily="2" charset="-122"/>
              </a:rPr>
              <a:t> often occurs when integration of multiple databases</a:t>
            </a:r>
          </a:p>
          <a:p>
            <a:pPr lvl="1" eaLnBrk="1" hangingPunct="1">
              <a:lnSpc>
                <a:spcPct val="120000"/>
              </a:lnSpc>
            </a:pPr>
            <a:r>
              <a:rPr lang="en-US" altLang="zh-CN" sz="2400" b="1" i="1" dirty="0" smtClean="0">
                <a:ea typeface="宋体" pitchFamily="2" charset="-122"/>
              </a:rPr>
              <a:t>Object identification</a:t>
            </a:r>
            <a:r>
              <a:rPr lang="en-US" altLang="zh-CN" sz="2400" dirty="0" smtClean="0">
                <a:ea typeface="宋体" pitchFamily="2" charset="-122"/>
              </a:rPr>
              <a:t>:  The same attribute or object may have different names in different databases</a:t>
            </a:r>
          </a:p>
          <a:p>
            <a:pPr lvl="1" eaLnBrk="1" hangingPunct="1">
              <a:lnSpc>
                <a:spcPct val="120000"/>
              </a:lnSpc>
            </a:pPr>
            <a:r>
              <a:rPr lang="en-US" altLang="zh-CN" sz="2400" b="1" i="1" dirty="0" smtClean="0">
                <a:ea typeface="宋体" pitchFamily="2" charset="-122"/>
              </a:rPr>
              <a:t>Derivable data</a:t>
            </a:r>
            <a:r>
              <a:rPr lang="en-US" altLang="zh-CN" sz="2400" i="1" dirty="0" smtClean="0">
                <a:ea typeface="宋体" pitchFamily="2" charset="-122"/>
              </a:rPr>
              <a:t>:</a:t>
            </a:r>
            <a:r>
              <a:rPr lang="en-US" altLang="zh-CN" sz="2400" dirty="0" smtClean="0">
                <a:ea typeface="宋体" pitchFamily="2" charset="-122"/>
              </a:rPr>
              <a:t> One attribute may be a “derived” attribute in another table, e.g., annual income</a:t>
            </a:r>
          </a:p>
          <a:p>
            <a:pPr eaLnBrk="1" hangingPunct="1">
              <a:lnSpc>
                <a:spcPct val="120000"/>
              </a:lnSpc>
            </a:pPr>
            <a:r>
              <a:rPr lang="en-US" altLang="zh-CN" sz="2400" dirty="0" smtClean="0">
                <a:solidFill>
                  <a:srgbClr val="121328"/>
                </a:solidFill>
                <a:ea typeface="宋体" pitchFamily="2" charset="-122"/>
              </a:rPr>
              <a:t>Redundant attributes may be able to be detected by </a:t>
            </a:r>
            <a:r>
              <a:rPr lang="en-US" altLang="zh-CN" sz="2400" b="1" i="1" dirty="0" smtClean="0">
                <a:solidFill>
                  <a:schemeClr val="folHlink"/>
                </a:solidFill>
                <a:ea typeface="宋体" pitchFamily="2" charset="-122"/>
              </a:rPr>
              <a:t>correlation analysis </a:t>
            </a:r>
            <a:r>
              <a:rPr lang="en-US" altLang="zh-CN" sz="2400" b="1" dirty="0" smtClean="0">
                <a:solidFill>
                  <a:schemeClr val="folHlink"/>
                </a:solidFill>
                <a:ea typeface="宋体" pitchFamily="2" charset="-122"/>
              </a:rPr>
              <a:t>and</a:t>
            </a:r>
            <a:r>
              <a:rPr lang="en-US" altLang="zh-CN" sz="2400" b="1" i="1" dirty="0" smtClean="0">
                <a:solidFill>
                  <a:schemeClr val="folHlink"/>
                </a:solidFill>
                <a:ea typeface="宋体" pitchFamily="2" charset="-122"/>
              </a:rPr>
              <a:t> covariance analysis</a:t>
            </a:r>
            <a:endParaRPr lang="en-US" altLang="zh-CN" sz="2400" b="1" dirty="0" smtClean="0">
              <a:ea typeface="宋体" pitchFamily="2" charset="-122"/>
            </a:endParaRPr>
          </a:p>
          <a:p>
            <a:pPr eaLnBrk="1" hangingPunct="1">
              <a:lnSpc>
                <a:spcPct val="120000"/>
              </a:lnSpc>
            </a:pPr>
            <a:r>
              <a:rPr lang="en-US" altLang="zh-CN" sz="2400" dirty="0" smtClean="0">
                <a:ea typeface="宋体" pitchFamily="2" charset="-122"/>
              </a:rPr>
              <a:t>Careful integration of the data from multiple sources may help reduce/avoid redundancies and inconsistencies and improve mining speed and quality</a:t>
            </a:r>
          </a:p>
        </p:txBody>
      </p:sp>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p:spPr>
        <p:txBody>
          <a:bodyPr/>
          <a:lstStyle/>
          <a:p>
            <a:fld id="{896475DC-265E-4F4B-B774-CCDC7F4F9E8D}" type="slidenum">
              <a:rPr lang="en-US" altLang="en-US" smtClean="0">
                <a:latin typeface="Tahoma" pitchFamily="34" charset="0"/>
              </a:rPr>
              <a:pPr/>
              <a:t>2</a:t>
            </a:fld>
            <a:endParaRPr lang="en-US" altLang="en-US" smtClean="0">
              <a:latin typeface="Tahoma" pitchFamily="34" charset="0"/>
            </a:endParaRPr>
          </a:p>
        </p:txBody>
      </p:sp>
      <p:sp>
        <p:nvSpPr>
          <p:cNvPr id="23555" name="Rectangle 2"/>
          <p:cNvSpPr>
            <a:spLocks noGrp="1" noChangeArrowheads="1"/>
          </p:cNvSpPr>
          <p:nvPr>
            <p:ph type="title"/>
          </p:nvPr>
        </p:nvSpPr>
        <p:spPr>
          <a:xfrm>
            <a:off x="152400" y="152400"/>
            <a:ext cx="8839200" cy="914400"/>
          </a:xfrm>
          <a:noFill/>
        </p:spPr>
        <p:txBody>
          <a:bodyPr lIns="92075" tIns="46038" rIns="92075" bIns="46038" anchor="ctr"/>
          <a:lstStyle/>
          <a:p>
            <a:pPr eaLnBrk="1" hangingPunct="1"/>
            <a:r>
              <a:rPr lang="zh-CN" altLang="en-US" dirty="0" smtClean="0"/>
              <a:t>上周内容回顾：</a:t>
            </a:r>
            <a:r>
              <a:rPr lang="en-US" altLang="en-US" dirty="0" smtClean="0"/>
              <a:t>Know Your Data</a:t>
            </a:r>
            <a:r>
              <a:rPr lang="en-US" altLang="zh-CN" dirty="0" smtClean="0">
                <a:ea typeface="宋体" charset="-122"/>
              </a:rPr>
              <a:t>:  Outline</a:t>
            </a:r>
            <a:endParaRPr lang="en-US" altLang="en-US" dirty="0" smtClean="0"/>
          </a:p>
        </p:txBody>
      </p:sp>
      <p:sp>
        <p:nvSpPr>
          <p:cNvPr id="23556" name="Rectangle 3"/>
          <p:cNvSpPr>
            <a:spLocks noGrp="1" noChangeArrowheads="1"/>
          </p:cNvSpPr>
          <p:nvPr>
            <p:ph type="body" idx="1"/>
          </p:nvPr>
        </p:nvSpPr>
        <p:spPr>
          <a:xfrm>
            <a:off x="381000" y="1447800"/>
            <a:ext cx="8382000" cy="4800600"/>
          </a:xfrm>
          <a:noFill/>
        </p:spPr>
        <p:txBody>
          <a:bodyPr lIns="92075" tIns="46038" rIns="92075" bIns="46038"/>
          <a:lstStyle/>
          <a:p>
            <a:pPr eaLnBrk="1" hangingPunct="1">
              <a:lnSpc>
                <a:spcPct val="200000"/>
              </a:lnSpc>
            </a:pPr>
            <a:r>
              <a:rPr lang="en-US" altLang="en-US" dirty="0" smtClean="0"/>
              <a:t>Data Objects and Attribute Types</a:t>
            </a:r>
          </a:p>
          <a:p>
            <a:pPr eaLnBrk="1" hangingPunct="1">
              <a:lnSpc>
                <a:spcPct val="200000"/>
              </a:lnSpc>
            </a:pPr>
            <a:r>
              <a:rPr lang="en-US" altLang="en-US" dirty="0" smtClean="0"/>
              <a:t>Basic Statistical Descriptions of Data</a:t>
            </a:r>
          </a:p>
          <a:p>
            <a:pPr eaLnBrk="1" hangingPunct="1">
              <a:lnSpc>
                <a:spcPct val="200000"/>
              </a:lnSpc>
            </a:pPr>
            <a:r>
              <a:rPr lang="en-US" altLang="en-US" dirty="0" smtClean="0"/>
              <a:t>Data Visualization</a:t>
            </a:r>
          </a:p>
          <a:p>
            <a:pPr eaLnBrk="1" hangingPunct="1">
              <a:lnSpc>
                <a:spcPct val="200000"/>
              </a:lnSpc>
            </a:pPr>
            <a:r>
              <a:rPr lang="en-US" altLang="en-US" dirty="0" smtClean="0"/>
              <a:t>Measuring Data Similarity and Dissimilarity</a:t>
            </a:r>
          </a:p>
        </p:txBody>
      </p:sp>
    </p:spTree>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061"/>
          <p:cNvSpPr>
            <a:spLocks noGrp="1" noChangeArrowheads="1"/>
          </p:cNvSpPr>
          <p:nvPr>
            <p:ph type="sldNum" sz="quarter" idx="12"/>
          </p:nvPr>
        </p:nvSpPr>
        <p:spPr>
          <a:noFill/>
        </p:spPr>
        <p:txBody>
          <a:bodyPr/>
          <a:lstStyle/>
          <a:p>
            <a:fld id="{D54091BD-1A13-445C-8DE5-F2F3F47D3DE1}" type="slidenum">
              <a:rPr lang="en-US" altLang="zh-CN" smtClean="0">
                <a:ea typeface="宋体" pitchFamily="2" charset="-122"/>
              </a:rPr>
              <a:pPr/>
              <a:t>20</a:t>
            </a:fld>
            <a:endParaRPr lang="en-US" altLang="zh-CN" smtClean="0">
              <a:ea typeface="宋体" pitchFamily="2" charset="-122"/>
            </a:endParaRPr>
          </a:p>
        </p:txBody>
      </p:sp>
      <p:sp>
        <p:nvSpPr>
          <p:cNvPr id="1030" name="Rectangle 2"/>
          <p:cNvSpPr>
            <a:spLocks noGrp="1" noChangeArrowheads="1"/>
          </p:cNvSpPr>
          <p:nvPr>
            <p:ph type="title"/>
          </p:nvPr>
        </p:nvSpPr>
        <p:spPr>
          <a:xfrm>
            <a:off x="0" y="304800"/>
            <a:ext cx="9144000" cy="609600"/>
          </a:xfrm>
        </p:spPr>
        <p:txBody>
          <a:bodyPr/>
          <a:lstStyle/>
          <a:p>
            <a:r>
              <a:rPr lang="en-US" altLang="zh-CN" sz="3200" smtClean="0">
                <a:ea typeface="宋体" pitchFamily="2" charset="-122"/>
              </a:rPr>
              <a:t>Correlation Analysis (Numeric Data)</a:t>
            </a:r>
          </a:p>
        </p:txBody>
      </p:sp>
      <p:sp>
        <p:nvSpPr>
          <p:cNvPr id="1031" name="Rectangle 3"/>
          <p:cNvSpPr>
            <a:spLocks noGrp="1" noChangeArrowheads="1"/>
          </p:cNvSpPr>
          <p:nvPr>
            <p:ph type="body" sz="half" idx="1"/>
          </p:nvPr>
        </p:nvSpPr>
        <p:spPr>
          <a:xfrm>
            <a:off x="304800" y="1447800"/>
            <a:ext cx="8534400" cy="5029200"/>
          </a:xfrm>
        </p:spPr>
        <p:txBody>
          <a:bodyPr/>
          <a:lstStyle/>
          <a:p>
            <a:r>
              <a:rPr lang="en-US" altLang="zh-CN" sz="2400" dirty="0" smtClean="0">
                <a:latin typeface="Calibri" pitchFamily="34" charset="0"/>
                <a:ea typeface="宋体" pitchFamily="2" charset="-122"/>
              </a:rPr>
              <a:t>For two variable sets A and B, the correlation coefficient (also called </a:t>
            </a:r>
            <a:r>
              <a:rPr lang="en-US" altLang="zh-CN" sz="2400" dirty="0" smtClean="0">
                <a:solidFill>
                  <a:schemeClr val="folHlink"/>
                </a:solidFill>
                <a:latin typeface="Calibri" pitchFamily="34" charset="0"/>
                <a:ea typeface="宋体" pitchFamily="2" charset="-122"/>
              </a:rPr>
              <a:t>Pearson’s product moment coefficient</a:t>
            </a:r>
            <a:r>
              <a:rPr lang="en-US" altLang="zh-CN" sz="2400" dirty="0" smtClean="0">
                <a:latin typeface="Calibri" pitchFamily="34" charset="0"/>
                <a:ea typeface="宋体" pitchFamily="2" charset="-122"/>
              </a:rPr>
              <a:t>) is defined as</a:t>
            </a:r>
          </a:p>
          <a:p>
            <a:endParaRPr lang="en-US" altLang="zh-CN" sz="2400" dirty="0" smtClean="0">
              <a:latin typeface="Calibri" pitchFamily="34" charset="0"/>
              <a:ea typeface="宋体" pitchFamily="2" charset="-122"/>
            </a:endParaRPr>
          </a:p>
          <a:p>
            <a:endParaRPr lang="en-US" altLang="zh-CN" sz="2400" dirty="0" smtClean="0">
              <a:latin typeface="Calibri" pitchFamily="34" charset="0"/>
              <a:ea typeface="宋体" pitchFamily="2" charset="-122"/>
            </a:endParaRPr>
          </a:p>
          <a:p>
            <a:endParaRPr lang="en-US" altLang="zh-CN" sz="2400" dirty="0" smtClean="0">
              <a:latin typeface="Calibri" pitchFamily="34" charset="0"/>
              <a:ea typeface="宋体" pitchFamily="2" charset="-122"/>
            </a:endParaRPr>
          </a:p>
          <a:p>
            <a:pPr lvl="1">
              <a:buFont typeface="Wingdings" pitchFamily="2" charset="2"/>
              <a:buNone/>
            </a:pPr>
            <a:r>
              <a:rPr lang="en-US" altLang="zh-CN" sz="2400" dirty="0" smtClean="0">
                <a:latin typeface="Calibri" pitchFamily="34" charset="0"/>
                <a:ea typeface="宋体" pitchFamily="2" charset="-122"/>
              </a:rPr>
              <a:t>where n is the number of </a:t>
            </a:r>
            <a:r>
              <a:rPr lang="en-US" altLang="zh-CN" sz="2400" dirty="0" err="1" smtClean="0">
                <a:latin typeface="Calibri" pitchFamily="34" charset="0"/>
                <a:ea typeface="宋体" pitchFamily="2" charset="-122"/>
              </a:rPr>
              <a:t>tuples</a:t>
            </a:r>
            <a:r>
              <a:rPr lang="en-US" altLang="zh-CN" sz="2400" dirty="0" smtClean="0">
                <a:latin typeface="Calibri" pitchFamily="34" charset="0"/>
                <a:ea typeface="宋体" pitchFamily="2" charset="-122"/>
              </a:rPr>
              <a:t>,       and      are the respective means of A and B, </a:t>
            </a:r>
            <a:r>
              <a:rPr lang="el-GR" altLang="zh-CN" sz="2400" dirty="0" smtClean="0">
                <a:latin typeface="Calibri" pitchFamily="34" charset="0"/>
              </a:rPr>
              <a:t>σ</a:t>
            </a:r>
            <a:r>
              <a:rPr lang="en-US" altLang="zh-CN" sz="2400" baseline="-25000" dirty="0" smtClean="0">
                <a:latin typeface="Calibri" pitchFamily="34" charset="0"/>
                <a:ea typeface="宋体" pitchFamily="2" charset="-122"/>
              </a:rPr>
              <a:t>A </a:t>
            </a:r>
            <a:r>
              <a:rPr lang="en-US" altLang="zh-CN" sz="2400" dirty="0" smtClean="0">
                <a:latin typeface="Calibri" pitchFamily="34" charset="0"/>
                <a:ea typeface="宋体" pitchFamily="2" charset="-122"/>
              </a:rPr>
              <a:t>and </a:t>
            </a:r>
            <a:r>
              <a:rPr lang="el-GR" altLang="zh-CN" sz="2400" dirty="0" smtClean="0">
                <a:latin typeface="Calibri" pitchFamily="34" charset="0"/>
              </a:rPr>
              <a:t>σ</a:t>
            </a:r>
            <a:r>
              <a:rPr lang="en-US" altLang="zh-CN" sz="2400" baseline="-25000" dirty="0" smtClean="0">
                <a:latin typeface="Calibri" pitchFamily="34" charset="0"/>
                <a:ea typeface="宋体" pitchFamily="2" charset="-122"/>
              </a:rPr>
              <a:t>B </a:t>
            </a:r>
            <a:r>
              <a:rPr lang="en-US" altLang="zh-CN" sz="2400" dirty="0" smtClean="0">
                <a:latin typeface="Calibri" pitchFamily="34" charset="0"/>
                <a:ea typeface="宋体" pitchFamily="2" charset="-122"/>
              </a:rPr>
              <a:t>are the respective standard deviation of A and B, and </a:t>
            </a:r>
            <a:r>
              <a:rPr lang="el-GR" altLang="zh-CN" sz="2400" dirty="0" smtClean="0">
                <a:latin typeface="Calibri" pitchFamily="34" charset="0"/>
              </a:rPr>
              <a:t>Σ</a:t>
            </a:r>
            <a:r>
              <a:rPr lang="en-US" altLang="zh-CN" sz="2400" dirty="0" smtClean="0">
                <a:latin typeface="Calibri" pitchFamily="34" charset="0"/>
                <a:ea typeface="宋体" pitchFamily="2" charset="-122"/>
              </a:rPr>
              <a:t>(</a:t>
            </a:r>
            <a:r>
              <a:rPr lang="en-US" altLang="zh-CN" sz="2400" dirty="0" err="1" smtClean="0">
                <a:latin typeface="Calibri" pitchFamily="34" charset="0"/>
                <a:ea typeface="宋体" pitchFamily="2" charset="-122"/>
              </a:rPr>
              <a:t>a</a:t>
            </a:r>
            <a:r>
              <a:rPr lang="en-US" altLang="zh-CN" sz="2400" baseline="-25000" dirty="0" err="1" smtClean="0">
                <a:latin typeface="Calibri" pitchFamily="34" charset="0"/>
                <a:ea typeface="宋体" pitchFamily="2" charset="-122"/>
              </a:rPr>
              <a:t>i</a:t>
            </a:r>
            <a:r>
              <a:rPr lang="en-US" altLang="zh-CN" sz="2400" dirty="0" err="1" smtClean="0">
                <a:latin typeface="Calibri" pitchFamily="34" charset="0"/>
                <a:ea typeface="宋体" pitchFamily="2" charset="-122"/>
              </a:rPr>
              <a:t>b</a:t>
            </a:r>
            <a:r>
              <a:rPr lang="en-US" altLang="zh-CN" sz="2400" baseline="-25000" dirty="0" err="1" smtClean="0">
                <a:latin typeface="Calibri" pitchFamily="34" charset="0"/>
                <a:ea typeface="宋体" pitchFamily="2" charset="-122"/>
              </a:rPr>
              <a:t>i</a:t>
            </a:r>
            <a:r>
              <a:rPr lang="en-US" altLang="zh-CN" sz="2400" dirty="0" smtClean="0">
                <a:latin typeface="Calibri" pitchFamily="34" charset="0"/>
                <a:ea typeface="宋体" pitchFamily="2" charset="-122"/>
              </a:rPr>
              <a:t>) is the sum of the AB cross-product.</a:t>
            </a:r>
          </a:p>
          <a:p>
            <a:r>
              <a:rPr lang="en-US" altLang="zh-CN" sz="2600" dirty="0" smtClean="0">
                <a:latin typeface="Calibri" pitchFamily="34" charset="0"/>
                <a:ea typeface="宋体" pitchFamily="2" charset="-122"/>
              </a:rPr>
              <a:t>If </a:t>
            </a:r>
            <a:r>
              <a:rPr lang="en-US" altLang="zh-CN" sz="2600" dirty="0" err="1" smtClean="0">
                <a:latin typeface="Calibri" pitchFamily="34" charset="0"/>
                <a:ea typeface="宋体" pitchFamily="2" charset="-122"/>
              </a:rPr>
              <a:t>r</a:t>
            </a:r>
            <a:r>
              <a:rPr lang="en-US" altLang="zh-CN" sz="2600" baseline="-25000" dirty="0" err="1" smtClean="0">
                <a:latin typeface="Calibri" pitchFamily="34" charset="0"/>
                <a:ea typeface="宋体" pitchFamily="2" charset="-122"/>
              </a:rPr>
              <a:t>A,B</a:t>
            </a:r>
            <a:r>
              <a:rPr lang="en-US" altLang="zh-CN" sz="2600" dirty="0" smtClean="0">
                <a:latin typeface="Calibri" pitchFamily="34" charset="0"/>
                <a:ea typeface="宋体" pitchFamily="2" charset="-122"/>
              </a:rPr>
              <a:t> &gt; 0, A and B are positively correlated.  The higher, the stronger correlation. </a:t>
            </a:r>
          </a:p>
          <a:p>
            <a:r>
              <a:rPr lang="en-US" altLang="zh-CN" sz="2600" dirty="0" smtClean="0">
                <a:latin typeface="Calibri" pitchFamily="34" charset="0"/>
                <a:ea typeface="宋体" pitchFamily="2" charset="-122"/>
              </a:rPr>
              <a:t>If </a:t>
            </a:r>
            <a:r>
              <a:rPr lang="en-US" altLang="zh-CN" sz="2600" dirty="0" err="1" smtClean="0">
                <a:latin typeface="Calibri" pitchFamily="34" charset="0"/>
                <a:ea typeface="宋体" pitchFamily="2" charset="-122"/>
              </a:rPr>
              <a:t>r</a:t>
            </a:r>
            <a:r>
              <a:rPr lang="en-US" altLang="zh-CN" sz="2600" baseline="-25000" dirty="0" err="1" smtClean="0">
                <a:latin typeface="Calibri" pitchFamily="34" charset="0"/>
                <a:ea typeface="宋体" pitchFamily="2" charset="-122"/>
              </a:rPr>
              <a:t>A,B</a:t>
            </a:r>
            <a:r>
              <a:rPr lang="en-US" altLang="zh-CN" sz="2600" dirty="0" smtClean="0">
                <a:latin typeface="Calibri" pitchFamily="34" charset="0"/>
                <a:ea typeface="宋体" pitchFamily="2" charset="-122"/>
              </a:rPr>
              <a:t> = 0: independent, or if </a:t>
            </a:r>
            <a:r>
              <a:rPr lang="en-US" altLang="zh-CN" sz="2600" dirty="0" err="1" smtClean="0">
                <a:latin typeface="Calibri" pitchFamily="34" charset="0"/>
                <a:ea typeface="宋体" pitchFamily="2" charset="-122"/>
              </a:rPr>
              <a:t>r</a:t>
            </a:r>
            <a:r>
              <a:rPr lang="en-US" altLang="zh-CN" sz="2600" baseline="-25000" dirty="0" err="1" smtClean="0">
                <a:latin typeface="Calibri" pitchFamily="34" charset="0"/>
                <a:ea typeface="宋体" pitchFamily="2" charset="-122"/>
              </a:rPr>
              <a:t>AB</a:t>
            </a:r>
            <a:r>
              <a:rPr lang="en-US" altLang="zh-CN" sz="2600" dirty="0" smtClean="0">
                <a:latin typeface="Calibri" pitchFamily="34" charset="0"/>
                <a:ea typeface="宋体" pitchFamily="2" charset="-122"/>
              </a:rPr>
              <a:t> &lt; 0: negatively correlated</a:t>
            </a:r>
          </a:p>
        </p:txBody>
      </p:sp>
      <p:graphicFrame>
        <p:nvGraphicFramePr>
          <p:cNvPr id="1026" name="Object 4"/>
          <p:cNvGraphicFramePr>
            <a:graphicFrameLocks noGrp="1" noChangeAspect="1"/>
          </p:cNvGraphicFramePr>
          <p:nvPr>
            <p:ph sz="quarter" idx="2"/>
          </p:nvPr>
        </p:nvGraphicFramePr>
        <p:xfrm>
          <a:off x="1600200" y="2313496"/>
          <a:ext cx="5715000" cy="1012310"/>
        </p:xfrm>
        <a:graphic>
          <a:graphicData uri="http://schemas.openxmlformats.org/presentationml/2006/ole">
            <mc:AlternateContent xmlns:mc="http://schemas.openxmlformats.org/markup-compatibility/2006">
              <mc:Choice xmlns:v="urn:schemas-microsoft-com:vml" Requires="v">
                <p:oleObj spid="_x0000_s1029" name="Equation" r:id="rId4" imgW="2870200" imgH="508000" progId="Equation.3">
                  <p:embed/>
                </p:oleObj>
              </mc:Choice>
              <mc:Fallback>
                <p:oleObj name="Equation" r:id="rId4" imgW="2870200" imgH="508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13496"/>
                        <a:ext cx="5715000" cy="1012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5"/>
          <p:cNvGraphicFramePr>
            <a:graphicFrameLocks noGrp="1" noChangeAspect="1"/>
          </p:cNvGraphicFramePr>
          <p:nvPr>
            <p:ph sz="quarter" idx="3"/>
          </p:nvPr>
        </p:nvGraphicFramePr>
        <p:xfrm>
          <a:off x="5029200" y="3581400"/>
          <a:ext cx="255588" cy="341313"/>
        </p:xfrm>
        <a:graphic>
          <a:graphicData uri="http://schemas.openxmlformats.org/presentationml/2006/ole">
            <mc:AlternateContent xmlns:mc="http://schemas.openxmlformats.org/markup-compatibility/2006">
              <mc:Choice xmlns:v="urn:schemas-microsoft-com:vml" Requires="v">
                <p:oleObj spid="_x0000_s1030" name="Equation" r:id="rId6" imgW="152268" imgH="203024" progId="Equation.3">
                  <p:embed/>
                </p:oleObj>
              </mc:Choice>
              <mc:Fallback>
                <p:oleObj name="Equation" r:id="rId6" imgW="152268" imgH="203024"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3581400"/>
                        <a:ext cx="255588" cy="341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6"/>
          <p:cNvGraphicFramePr>
            <a:graphicFrameLocks noChangeAspect="1"/>
          </p:cNvGraphicFramePr>
          <p:nvPr/>
        </p:nvGraphicFramePr>
        <p:xfrm>
          <a:off x="5867400" y="3581400"/>
          <a:ext cx="295275" cy="392113"/>
        </p:xfrm>
        <a:graphic>
          <a:graphicData uri="http://schemas.openxmlformats.org/presentationml/2006/ole">
            <mc:AlternateContent xmlns:mc="http://schemas.openxmlformats.org/markup-compatibility/2006">
              <mc:Choice xmlns:v="urn:schemas-microsoft-com:vml" Requires="v">
                <p:oleObj spid="_x0000_s1031" name="Equation" r:id="rId8" imgW="152268" imgH="203024" progId="Equation.3">
                  <p:embed/>
                </p:oleObj>
              </mc:Choice>
              <mc:Fallback>
                <p:oleObj name="Equation" r:id="rId8" imgW="152268" imgH="203024"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3581400"/>
                        <a:ext cx="295275"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061"/>
          <p:cNvSpPr>
            <a:spLocks noGrp="1" noChangeArrowheads="1"/>
          </p:cNvSpPr>
          <p:nvPr>
            <p:ph type="sldNum" sz="quarter" idx="10"/>
          </p:nvPr>
        </p:nvSpPr>
        <p:spPr>
          <a:noFill/>
        </p:spPr>
        <p:txBody>
          <a:bodyPr/>
          <a:lstStyle/>
          <a:p>
            <a:fld id="{5E9C8CB8-6FD4-470F-BAF5-2F4D5A597724}" type="slidenum">
              <a:rPr lang="en-US" altLang="zh-CN" smtClean="0">
                <a:latin typeface="Tahoma" pitchFamily="34" charset="0"/>
                <a:ea typeface="宋体" pitchFamily="2" charset="-122"/>
              </a:rPr>
              <a:pPr/>
              <a:t>21</a:t>
            </a:fld>
            <a:endParaRPr lang="en-US" altLang="zh-CN" smtClean="0">
              <a:latin typeface="Tahoma" pitchFamily="34" charset="0"/>
              <a:ea typeface="宋体" pitchFamily="2" charset="-122"/>
            </a:endParaRPr>
          </a:p>
        </p:txBody>
      </p:sp>
      <p:sp>
        <p:nvSpPr>
          <p:cNvPr id="2052" name="Rectangle 2"/>
          <p:cNvSpPr>
            <a:spLocks noGrp="1" noChangeArrowheads="1"/>
          </p:cNvSpPr>
          <p:nvPr>
            <p:ph type="title"/>
          </p:nvPr>
        </p:nvSpPr>
        <p:spPr>
          <a:xfrm>
            <a:off x="381000" y="152400"/>
            <a:ext cx="8280400" cy="552450"/>
          </a:xfrm>
        </p:spPr>
        <p:txBody>
          <a:bodyPr/>
          <a:lstStyle/>
          <a:p>
            <a:r>
              <a:rPr lang="en-US" altLang="zh-CN" sz="3200" smtClean="0">
                <a:ea typeface="宋体" pitchFamily="2" charset="-122"/>
              </a:rPr>
              <a:t>Visually Evaluating Correlation</a:t>
            </a:r>
          </a:p>
        </p:txBody>
      </p:sp>
      <p:graphicFrame>
        <p:nvGraphicFramePr>
          <p:cNvPr id="2050" name="Object 3"/>
          <p:cNvGraphicFramePr>
            <a:graphicFrameLocks noChangeAspect="1"/>
          </p:cNvGraphicFramePr>
          <p:nvPr/>
        </p:nvGraphicFramePr>
        <p:xfrm>
          <a:off x="76200" y="990600"/>
          <a:ext cx="6553200" cy="5784850"/>
        </p:xfrm>
        <a:graphic>
          <a:graphicData uri="http://schemas.openxmlformats.org/presentationml/2006/ole">
            <mc:AlternateContent xmlns:mc="http://schemas.openxmlformats.org/markup-compatibility/2006">
              <mc:Choice xmlns:v="urn:schemas-microsoft-com:vml" Requires="v">
                <p:oleObj spid="_x0000_s2051" name="Bitmap Image" r:id="rId4" imgW="6035563" imgH="5784081" progId="PBrush">
                  <p:embed/>
                </p:oleObj>
              </mc:Choice>
              <mc:Fallback>
                <p:oleObj name="Bitmap Image" r:id="rId4" imgW="6035563" imgH="5784081"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b="7918"/>
                      <a:stretch>
                        <a:fillRect/>
                      </a:stretch>
                    </p:blipFill>
                    <p:spPr bwMode="auto">
                      <a:xfrm>
                        <a:off x="76200" y="990600"/>
                        <a:ext cx="6553200"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Text Box 4"/>
          <p:cNvSpPr txBox="1">
            <a:spLocks noChangeArrowheads="1"/>
          </p:cNvSpPr>
          <p:nvPr/>
        </p:nvSpPr>
        <p:spPr bwMode="auto">
          <a:xfrm>
            <a:off x="6477000" y="2362200"/>
            <a:ext cx="2667000" cy="3000375"/>
          </a:xfrm>
          <a:prstGeom prst="rect">
            <a:avLst/>
          </a:prstGeom>
          <a:noFill/>
          <a:ln w="12700">
            <a:noFill/>
            <a:miter lim="800000"/>
            <a:headEnd/>
            <a:tailEnd/>
          </a:ln>
        </p:spPr>
        <p:txBody>
          <a:bodyPr>
            <a:spAutoFit/>
          </a:bodyPr>
          <a:lstStyle/>
          <a:p>
            <a:pPr eaLnBrk="0" hangingPunct="0">
              <a:spcBef>
                <a:spcPct val="50000"/>
              </a:spcBef>
            </a:pPr>
            <a:r>
              <a:rPr lang="en-US" altLang="zh-CN" sz="1800" b="1">
                <a:latin typeface="Arial" charset="0"/>
                <a:ea typeface="宋体" pitchFamily="2" charset="-122"/>
              </a:rPr>
              <a:t>Scatter plots showing the similarity from –1 to 1.</a:t>
            </a:r>
          </a:p>
          <a:p>
            <a:pPr eaLnBrk="0" hangingPunct="0">
              <a:spcBef>
                <a:spcPct val="50000"/>
              </a:spcBef>
            </a:pPr>
            <a:endParaRPr lang="en-US" altLang="zh-CN" sz="1800" b="1">
              <a:latin typeface="Arial" charset="0"/>
              <a:ea typeface="宋体" pitchFamily="2" charset="-122"/>
            </a:endParaRPr>
          </a:p>
          <a:p>
            <a:pPr eaLnBrk="0" hangingPunct="0">
              <a:spcBef>
                <a:spcPct val="50000"/>
              </a:spcBef>
            </a:pPr>
            <a:r>
              <a:rPr lang="en-US" altLang="zh-CN" sz="1800" b="1">
                <a:latin typeface="Calibri" pitchFamily="34" charset="0"/>
                <a:ea typeface="宋体" pitchFamily="2" charset="-122"/>
              </a:rPr>
              <a:t>-1:  </a:t>
            </a:r>
            <a:r>
              <a:rPr lang="en-US" altLang="zh-CN" sz="1800">
                <a:latin typeface="Calibri" pitchFamily="34" charset="0"/>
                <a:ea typeface="宋体" pitchFamily="2" charset="-122"/>
              </a:rPr>
              <a:t>negatively correlated</a:t>
            </a:r>
          </a:p>
          <a:p>
            <a:pPr eaLnBrk="0" hangingPunct="0">
              <a:spcBef>
                <a:spcPct val="50000"/>
              </a:spcBef>
            </a:pPr>
            <a:r>
              <a:rPr lang="en-US" altLang="zh-CN" sz="1800" b="1">
                <a:latin typeface="Calibri" pitchFamily="34" charset="0"/>
                <a:ea typeface="宋体" pitchFamily="2" charset="-122"/>
              </a:rPr>
              <a:t>0:</a:t>
            </a:r>
            <a:r>
              <a:rPr lang="en-US" altLang="zh-CN" sz="1800">
                <a:latin typeface="Calibri" pitchFamily="34" charset="0"/>
                <a:ea typeface="宋体" pitchFamily="2" charset="-122"/>
              </a:rPr>
              <a:t>   independent</a:t>
            </a:r>
          </a:p>
          <a:p>
            <a:pPr eaLnBrk="0" hangingPunct="0">
              <a:spcBef>
                <a:spcPct val="50000"/>
              </a:spcBef>
            </a:pPr>
            <a:r>
              <a:rPr lang="en-US" altLang="zh-CN" sz="1800" b="1">
                <a:latin typeface="Arial" charset="0"/>
                <a:ea typeface="宋体" pitchFamily="2" charset="-122"/>
              </a:rPr>
              <a:t>1:  </a:t>
            </a:r>
            <a:r>
              <a:rPr lang="en-US" altLang="zh-CN" sz="1800">
                <a:latin typeface="Calibri" pitchFamily="34" charset="0"/>
                <a:ea typeface="宋体" pitchFamily="2" charset="-122"/>
              </a:rPr>
              <a:t>positively correlated</a:t>
            </a:r>
          </a:p>
          <a:p>
            <a:pPr eaLnBrk="0" hangingPunct="0">
              <a:spcBef>
                <a:spcPct val="50000"/>
              </a:spcBef>
            </a:pPr>
            <a:endParaRPr lang="en-US" altLang="zh-CN" sz="1800" b="1">
              <a:latin typeface="Arial" charset="0"/>
              <a:ea typeface="宋体" pitchFamily="2" charset="-122"/>
            </a:endParaRP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srcRect/>
          <a:stretch>
            <a:fillRect/>
          </a:stretch>
        </p:blipFill>
        <p:spPr bwMode="auto">
          <a:xfrm>
            <a:off x="500063" y="2819399"/>
            <a:ext cx="8034337" cy="770277"/>
          </a:xfrm>
          <a:prstGeom prst="rect">
            <a:avLst/>
          </a:prstGeom>
          <a:noFill/>
          <a:ln w="9525">
            <a:noFill/>
            <a:miter lim="800000"/>
            <a:headEnd/>
            <a:tailEnd/>
          </a:ln>
        </p:spPr>
      </p:pic>
      <p:sp>
        <p:nvSpPr>
          <p:cNvPr id="27651" name="Title 1"/>
          <p:cNvSpPr>
            <a:spLocks noGrp="1"/>
          </p:cNvSpPr>
          <p:nvPr>
            <p:ph type="title"/>
          </p:nvPr>
        </p:nvSpPr>
        <p:spPr/>
        <p:txBody>
          <a:bodyPr/>
          <a:lstStyle/>
          <a:p>
            <a:r>
              <a:rPr lang="en-US" altLang="zh-CN" smtClean="0">
                <a:ea typeface="宋体" pitchFamily="2" charset="-122"/>
              </a:rPr>
              <a:t>Co-Variance (</a:t>
            </a:r>
            <a:r>
              <a:rPr lang="zh-CN" altLang="en-US" smtClean="0">
                <a:ea typeface="宋体" pitchFamily="2" charset="-122"/>
              </a:rPr>
              <a:t>协方差</a:t>
            </a:r>
            <a:r>
              <a:rPr lang="en-US" altLang="zh-CN" smtClean="0">
                <a:ea typeface="宋体" pitchFamily="2" charset="-122"/>
              </a:rPr>
              <a:t>): An Example</a:t>
            </a:r>
          </a:p>
        </p:txBody>
      </p:sp>
      <p:sp>
        <p:nvSpPr>
          <p:cNvPr id="27652" name="Text Placeholder 2"/>
          <p:cNvSpPr>
            <a:spLocks noGrp="1"/>
          </p:cNvSpPr>
          <p:nvPr>
            <p:ph type="body" sz="half" idx="1"/>
          </p:nvPr>
        </p:nvSpPr>
        <p:spPr>
          <a:xfrm>
            <a:off x="304800" y="1143000"/>
            <a:ext cx="8534400" cy="5486400"/>
          </a:xfrm>
        </p:spPr>
        <p:txBody>
          <a:bodyPr/>
          <a:lstStyle/>
          <a:p>
            <a:pPr>
              <a:lnSpc>
                <a:spcPct val="150000"/>
              </a:lnSpc>
            </a:pPr>
            <a:endParaRPr lang="en-US" altLang="zh-CN" sz="2000" dirty="0" smtClean="0">
              <a:ea typeface="宋体" pitchFamily="2" charset="-122"/>
            </a:endParaRPr>
          </a:p>
          <a:p>
            <a:pPr>
              <a:lnSpc>
                <a:spcPct val="150000"/>
              </a:lnSpc>
            </a:pPr>
            <a:endParaRPr lang="en-US" altLang="zh-CN" sz="2000" dirty="0" smtClean="0">
              <a:latin typeface="Calibri" pitchFamily="34" charset="0"/>
              <a:ea typeface="宋体" pitchFamily="2" charset="-122"/>
            </a:endParaRPr>
          </a:p>
          <a:p>
            <a:pPr>
              <a:lnSpc>
                <a:spcPct val="150000"/>
              </a:lnSpc>
            </a:pPr>
            <a:endParaRPr lang="en-US" altLang="zh-CN" sz="2000" dirty="0" smtClean="0">
              <a:latin typeface="Calibri" pitchFamily="34" charset="0"/>
              <a:ea typeface="宋体" pitchFamily="2" charset="-122"/>
            </a:endParaRPr>
          </a:p>
          <a:p>
            <a:pPr>
              <a:lnSpc>
                <a:spcPct val="150000"/>
              </a:lnSpc>
              <a:buFont typeface="Wingdings" pitchFamily="2" charset="2"/>
              <a:buNone/>
            </a:pPr>
            <a:endParaRPr lang="en-US" altLang="zh-CN" sz="2000" dirty="0" smtClean="0">
              <a:latin typeface="Calibri" pitchFamily="34" charset="0"/>
              <a:ea typeface="宋体" pitchFamily="2" charset="-122"/>
            </a:endParaRPr>
          </a:p>
          <a:p>
            <a:pPr>
              <a:lnSpc>
                <a:spcPct val="150000"/>
              </a:lnSpc>
              <a:buFont typeface="Wingdings" pitchFamily="2" charset="2"/>
              <a:buNone/>
            </a:pPr>
            <a:endParaRPr lang="en-US" altLang="zh-CN" sz="2000" dirty="0" smtClean="0">
              <a:latin typeface="Calibri" pitchFamily="34" charset="0"/>
              <a:ea typeface="宋体" pitchFamily="2" charset="-122"/>
            </a:endParaRPr>
          </a:p>
          <a:p>
            <a:pPr>
              <a:lnSpc>
                <a:spcPct val="150000"/>
              </a:lnSpc>
            </a:pPr>
            <a:r>
              <a:rPr lang="en-US" altLang="zh-CN" sz="2600" dirty="0" smtClean="0">
                <a:latin typeface="Calibri" pitchFamily="34" charset="0"/>
                <a:ea typeface="宋体" pitchFamily="2" charset="-122"/>
              </a:rPr>
              <a:t>It can be simplified in computation as</a:t>
            </a:r>
          </a:p>
          <a:p>
            <a:pPr>
              <a:lnSpc>
                <a:spcPct val="150000"/>
              </a:lnSpc>
            </a:pPr>
            <a:endParaRPr lang="en-US" altLang="zh-CN" sz="2000" dirty="0" smtClean="0">
              <a:latin typeface="Calibri" pitchFamily="34" charset="0"/>
              <a:ea typeface="宋体" pitchFamily="2" charset="-122"/>
            </a:endParaRPr>
          </a:p>
        </p:txBody>
      </p:sp>
      <p:pic>
        <p:nvPicPr>
          <p:cNvPr id="27653" name="Picture 3"/>
          <p:cNvPicPr>
            <a:picLocks noChangeAspect="1" noChangeArrowheads="1"/>
          </p:cNvPicPr>
          <p:nvPr/>
        </p:nvPicPr>
        <p:blipFill>
          <a:blip r:embed="rId4"/>
          <a:srcRect/>
          <a:stretch>
            <a:fillRect/>
          </a:stretch>
        </p:blipFill>
        <p:spPr bwMode="auto">
          <a:xfrm>
            <a:off x="2209800" y="4646613"/>
            <a:ext cx="4267200" cy="458787"/>
          </a:xfrm>
          <a:prstGeom prst="rect">
            <a:avLst/>
          </a:prstGeom>
          <a:noFill/>
          <a:ln w="9525">
            <a:noFill/>
            <a:miter lim="800000"/>
            <a:headEnd/>
            <a:tailEnd/>
          </a:ln>
        </p:spPr>
      </p:pic>
      <p:sp>
        <p:nvSpPr>
          <p:cNvPr id="27654" name="矩形 6"/>
          <p:cNvSpPr>
            <a:spLocks noChangeArrowheads="1"/>
          </p:cNvSpPr>
          <p:nvPr/>
        </p:nvSpPr>
        <p:spPr bwMode="auto">
          <a:xfrm>
            <a:off x="533400" y="1295400"/>
            <a:ext cx="7848600" cy="1384995"/>
          </a:xfrm>
          <a:prstGeom prst="rect">
            <a:avLst/>
          </a:prstGeom>
          <a:noFill/>
          <a:ln w="9525">
            <a:noFill/>
            <a:miter lim="800000"/>
            <a:headEnd/>
            <a:tailEnd/>
          </a:ln>
        </p:spPr>
        <p:txBody>
          <a:bodyPr>
            <a:spAutoFit/>
          </a:bodyPr>
          <a:lstStyle/>
          <a:p>
            <a:r>
              <a:rPr lang="zh-CN" altLang="en-US" sz="2800" b="1" dirty="0">
                <a:ea typeface="宋体" pitchFamily="2" charset="-122"/>
              </a:rPr>
              <a:t>      </a:t>
            </a:r>
            <a:r>
              <a:rPr lang="zh-CN" altLang="en-US" sz="2800" b="1" dirty="0">
                <a:solidFill>
                  <a:srgbClr val="00B0F0"/>
                </a:solidFill>
                <a:ea typeface="宋体" pitchFamily="2" charset="-122"/>
              </a:rPr>
              <a:t>协方差表示的是两个变量的总体误差</a:t>
            </a:r>
            <a:r>
              <a:rPr lang="zh-CN" altLang="en-US" sz="2800" b="1" dirty="0">
                <a:ea typeface="宋体" pitchFamily="2" charset="-122"/>
              </a:rPr>
              <a:t>，这与只表示一个变量误差的方差不同。 两个变量</a:t>
            </a:r>
            <a:r>
              <a:rPr lang="en-US" altLang="zh-CN" sz="2800" b="1" dirty="0">
                <a:ea typeface="宋体" pitchFamily="2" charset="-122"/>
              </a:rPr>
              <a:t>A</a:t>
            </a:r>
            <a:r>
              <a:rPr lang="zh-CN" altLang="en-US" sz="2800" b="1" dirty="0">
                <a:ea typeface="宋体" pitchFamily="2" charset="-122"/>
              </a:rPr>
              <a:t>和</a:t>
            </a:r>
            <a:r>
              <a:rPr lang="en-US" altLang="zh-CN" sz="2800" b="1" dirty="0">
                <a:ea typeface="宋体" pitchFamily="2" charset="-122"/>
              </a:rPr>
              <a:t>B</a:t>
            </a:r>
            <a:r>
              <a:rPr lang="zh-CN" altLang="en-US" sz="2800" b="1" dirty="0">
                <a:ea typeface="宋体" pitchFamily="2" charset="-122"/>
              </a:rPr>
              <a:t>之间的协方差可定义为：</a:t>
            </a:r>
            <a:endParaRPr lang="zh-CN" altLang="en-US" sz="2800" dirty="0">
              <a:ea typeface="宋体" pitchFamily="2" charset="-122"/>
            </a:endParaRPr>
          </a:p>
        </p:txBody>
      </p:sp>
      <p:sp>
        <p:nvSpPr>
          <p:cNvPr id="27655" name="Rectangle 2061"/>
          <p:cNvSpPr>
            <a:spLocks noGrp="1" noChangeArrowheads="1"/>
          </p:cNvSpPr>
          <p:nvPr>
            <p:ph type="sldNum" sz="quarter" idx="12"/>
          </p:nvPr>
        </p:nvSpPr>
        <p:spPr>
          <a:xfrm>
            <a:off x="8229600" y="6477000"/>
            <a:ext cx="914400" cy="381000"/>
          </a:xfrm>
          <a:noFill/>
        </p:spPr>
        <p:txBody>
          <a:bodyPr/>
          <a:lstStyle/>
          <a:p>
            <a:pPr algn="l"/>
            <a:fld id="{70C900D5-E5B1-42F2-A4FC-1F6A1C92660F}" type="slidenum">
              <a:rPr lang="en-US" altLang="zh-CN" smtClean="0">
                <a:ea typeface="宋体" pitchFamily="2" charset="-122"/>
              </a:rPr>
              <a:pPr algn="l"/>
              <a:t>22</a:t>
            </a:fld>
            <a:endParaRPr lang="en-US" altLang="zh-CN" smtClean="0">
              <a:ea typeface="宋体"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 calcmode="lin" valueType="num">
                                      <p:cBhvr additive="base">
                                        <p:cTn id="7" dur="500" fill="hold"/>
                                        <p:tgtEl>
                                          <p:spTgt spid="27654"/>
                                        </p:tgtEl>
                                        <p:attrNameLst>
                                          <p:attrName>ppt_x</p:attrName>
                                        </p:attrNameLst>
                                      </p:cBhvr>
                                      <p:tavLst>
                                        <p:tav tm="0">
                                          <p:val>
                                            <p:strVal val="#ppt_x"/>
                                          </p:val>
                                        </p:tav>
                                        <p:tav tm="100000">
                                          <p:val>
                                            <p:strVal val="#ppt_x"/>
                                          </p:val>
                                        </p:tav>
                                      </p:tavLst>
                                    </p:anim>
                                    <p:anim calcmode="lin" valueType="num">
                                      <p:cBhvr additive="base">
                                        <p:cTn id="8" dur="500" fill="hold"/>
                                        <p:tgtEl>
                                          <p:spTgt spid="276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650"/>
                                        </p:tgtEl>
                                        <p:attrNameLst>
                                          <p:attrName>style.visibility</p:attrName>
                                        </p:attrNameLst>
                                      </p:cBhvr>
                                      <p:to>
                                        <p:strVal val="visible"/>
                                      </p:to>
                                    </p:set>
                                    <p:anim calcmode="lin" valueType="num">
                                      <p:cBhvr additive="base">
                                        <p:cTn id="11" dur="500" fill="hold"/>
                                        <p:tgtEl>
                                          <p:spTgt spid="27650"/>
                                        </p:tgtEl>
                                        <p:attrNameLst>
                                          <p:attrName>ppt_x</p:attrName>
                                        </p:attrNameLst>
                                      </p:cBhvr>
                                      <p:tavLst>
                                        <p:tav tm="0">
                                          <p:val>
                                            <p:strVal val="#ppt_x"/>
                                          </p:val>
                                        </p:tav>
                                        <p:tav tm="100000">
                                          <p:val>
                                            <p:strVal val="#ppt_x"/>
                                          </p:val>
                                        </p:tav>
                                      </p:tavLst>
                                    </p:anim>
                                    <p:anim calcmode="lin" valueType="num">
                                      <p:cBhvr additive="base">
                                        <p:cTn id="12" dur="500" fill="hold"/>
                                        <p:tgtEl>
                                          <p:spTgt spid="276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652">
                                            <p:txEl>
                                              <p:pRg st="5" end="5"/>
                                            </p:txEl>
                                          </p:spTgt>
                                        </p:tgtEl>
                                        <p:attrNameLst>
                                          <p:attrName>style.visibility</p:attrName>
                                        </p:attrNameLst>
                                      </p:cBhvr>
                                      <p:to>
                                        <p:strVal val="visible"/>
                                      </p:to>
                                    </p:set>
                                    <p:anim calcmode="lin" valueType="num">
                                      <p:cBhvr additive="base">
                                        <p:cTn id="17" dur="500" fill="hold"/>
                                        <p:tgtEl>
                                          <p:spTgt spid="27652">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7652">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653"/>
                                        </p:tgtEl>
                                        <p:attrNameLst>
                                          <p:attrName>style.visibility</p:attrName>
                                        </p:attrNameLst>
                                      </p:cBhvr>
                                      <p:to>
                                        <p:strVal val="visible"/>
                                      </p:to>
                                    </p:set>
                                    <p:anim calcmode="lin" valueType="num">
                                      <p:cBhvr additive="base">
                                        <p:cTn id="21" dur="500" fill="hold"/>
                                        <p:tgtEl>
                                          <p:spTgt spid="27653"/>
                                        </p:tgtEl>
                                        <p:attrNameLst>
                                          <p:attrName>ppt_x</p:attrName>
                                        </p:attrNameLst>
                                      </p:cBhvr>
                                      <p:tavLst>
                                        <p:tav tm="0">
                                          <p:val>
                                            <p:strVal val="#ppt_x"/>
                                          </p:val>
                                        </p:tav>
                                        <p:tav tm="100000">
                                          <p:val>
                                            <p:strVal val="#ppt_x"/>
                                          </p:val>
                                        </p:tav>
                                      </p:tavLst>
                                    </p:anim>
                                    <p:anim calcmode="lin" valueType="num">
                                      <p:cBhvr additive="base">
                                        <p:cTn id="22" dur="500" fill="hold"/>
                                        <p:tgtEl>
                                          <p:spTgt spid="27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zh-CN" smtClean="0">
                <a:ea typeface="宋体" pitchFamily="2" charset="-122"/>
              </a:rPr>
              <a:t>Co-Variance (</a:t>
            </a:r>
            <a:r>
              <a:rPr lang="zh-CN" altLang="en-US" smtClean="0">
                <a:ea typeface="宋体" pitchFamily="2" charset="-122"/>
              </a:rPr>
              <a:t>协方差</a:t>
            </a:r>
            <a:r>
              <a:rPr lang="en-US" altLang="zh-CN" smtClean="0">
                <a:ea typeface="宋体" pitchFamily="2" charset="-122"/>
              </a:rPr>
              <a:t>): An Example</a:t>
            </a:r>
          </a:p>
        </p:txBody>
      </p:sp>
      <p:sp>
        <p:nvSpPr>
          <p:cNvPr id="25604" name="Text Placeholder 2"/>
          <p:cNvSpPr>
            <a:spLocks noGrp="1"/>
          </p:cNvSpPr>
          <p:nvPr>
            <p:ph type="body" sz="half" idx="1"/>
          </p:nvPr>
        </p:nvSpPr>
        <p:spPr>
          <a:xfrm>
            <a:off x="152400" y="1066800"/>
            <a:ext cx="8839200" cy="4648200"/>
          </a:xfrm>
        </p:spPr>
        <p:txBody>
          <a:bodyPr/>
          <a:lstStyle/>
          <a:p>
            <a:pPr>
              <a:lnSpc>
                <a:spcPct val="150000"/>
              </a:lnSpc>
            </a:pPr>
            <a:r>
              <a:rPr lang="en-US" altLang="zh-CN" sz="2000" dirty="0" smtClean="0">
                <a:latin typeface="Calibri" pitchFamily="34" charset="0"/>
                <a:ea typeface="宋体" pitchFamily="2" charset="-122"/>
              </a:rPr>
              <a:t>Suppose two stocks A and B have the following values in one week:  (2, 5), (3, 8), (5, 10), (4, 11), (6, 14). </a:t>
            </a:r>
          </a:p>
          <a:p>
            <a:pPr>
              <a:lnSpc>
                <a:spcPct val="150000"/>
              </a:lnSpc>
            </a:pPr>
            <a:r>
              <a:rPr lang="en-US" altLang="zh-CN" sz="2400" b="1" dirty="0" smtClean="0">
                <a:solidFill>
                  <a:srgbClr val="00B0F0"/>
                </a:solidFill>
                <a:latin typeface="Calibri" pitchFamily="34" charset="0"/>
                <a:ea typeface="宋体" pitchFamily="2" charset="-122"/>
              </a:rPr>
              <a:t>Question</a:t>
            </a:r>
            <a:r>
              <a:rPr lang="en-US" altLang="zh-CN" sz="2400" dirty="0" smtClean="0">
                <a:solidFill>
                  <a:srgbClr val="00B0F0"/>
                </a:solidFill>
                <a:latin typeface="Calibri" pitchFamily="34" charset="0"/>
                <a:ea typeface="宋体" pitchFamily="2" charset="-122"/>
              </a:rPr>
              <a:t>:  If the stocks are affected by the same industry trends, will their prices rise or fall together?</a:t>
            </a:r>
          </a:p>
          <a:p>
            <a:pPr lvl="1">
              <a:lnSpc>
                <a:spcPct val="150000"/>
              </a:lnSpc>
            </a:pPr>
            <a:r>
              <a:rPr lang="en-US" altLang="zh-CN" sz="2200" dirty="0" smtClean="0">
                <a:latin typeface="Calibri" pitchFamily="34" charset="0"/>
                <a:ea typeface="宋体" pitchFamily="2" charset="-122"/>
              </a:rPr>
              <a:t>E(A) = (2 + 3 + 5 + 4 + 6)/ 5 = 20/5 = 4</a:t>
            </a:r>
          </a:p>
          <a:p>
            <a:pPr lvl="1">
              <a:lnSpc>
                <a:spcPct val="150000"/>
              </a:lnSpc>
            </a:pPr>
            <a:r>
              <a:rPr lang="en-US" altLang="zh-CN" sz="2200" dirty="0" smtClean="0">
                <a:latin typeface="Calibri" pitchFamily="34" charset="0"/>
                <a:ea typeface="宋体" pitchFamily="2" charset="-122"/>
              </a:rPr>
              <a:t>E(B) = (5 + 8 + 10 + 11 + 14) /5 = 48/5 = 9.6</a:t>
            </a:r>
          </a:p>
          <a:p>
            <a:pPr lvl="1">
              <a:lnSpc>
                <a:spcPct val="150000"/>
              </a:lnSpc>
            </a:pPr>
            <a:r>
              <a:rPr lang="en-US" altLang="zh-CN" sz="2200" dirty="0" err="1" smtClean="0">
                <a:latin typeface="Calibri" pitchFamily="34" charset="0"/>
                <a:ea typeface="宋体" pitchFamily="2" charset="-122"/>
              </a:rPr>
              <a:t>Cov</a:t>
            </a:r>
            <a:r>
              <a:rPr lang="en-US" altLang="zh-CN" sz="2200" dirty="0" smtClean="0">
                <a:latin typeface="Calibri" pitchFamily="34" charset="0"/>
                <a:ea typeface="宋体" pitchFamily="2" charset="-122"/>
              </a:rPr>
              <a:t>(A,B) = (2×5+3×8+5×10+4×11+6×14)/5 − 4 × 9.6 = 4</a:t>
            </a:r>
          </a:p>
          <a:p>
            <a:pPr>
              <a:lnSpc>
                <a:spcPct val="150000"/>
              </a:lnSpc>
            </a:pPr>
            <a:r>
              <a:rPr lang="en-US" altLang="zh-CN" sz="2200" b="1" dirty="0" smtClean="0">
                <a:latin typeface="Calibri" pitchFamily="34" charset="0"/>
                <a:ea typeface="宋体" pitchFamily="2" charset="-122"/>
              </a:rPr>
              <a:t>Thus, A and B rise or fall together since </a:t>
            </a:r>
            <a:r>
              <a:rPr lang="en-US" altLang="zh-CN" sz="2200" b="1" dirty="0" err="1" smtClean="0">
                <a:latin typeface="Calibri" pitchFamily="34" charset="0"/>
                <a:ea typeface="宋体" pitchFamily="2" charset="-122"/>
              </a:rPr>
              <a:t>Cov</a:t>
            </a:r>
            <a:r>
              <a:rPr lang="en-US" altLang="zh-CN" sz="2200" b="1" dirty="0" smtClean="0">
                <a:latin typeface="Calibri" pitchFamily="34" charset="0"/>
                <a:ea typeface="宋体" pitchFamily="2" charset="-122"/>
              </a:rPr>
              <a:t>(A, B) &gt; 0.</a:t>
            </a:r>
          </a:p>
        </p:txBody>
      </p:sp>
      <p:sp>
        <p:nvSpPr>
          <p:cNvPr id="6" name="矩形 5"/>
          <p:cNvSpPr>
            <a:spLocks noChangeArrowheads="1"/>
          </p:cNvSpPr>
          <p:nvPr/>
        </p:nvSpPr>
        <p:spPr bwMode="auto">
          <a:xfrm>
            <a:off x="228600" y="5534025"/>
            <a:ext cx="8686800" cy="1323975"/>
          </a:xfrm>
          <a:prstGeom prst="rect">
            <a:avLst/>
          </a:prstGeom>
          <a:noFill/>
          <a:ln w="9525">
            <a:noFill/>
            <a:miter lim="800000"/>
            <a:headEnd/>
            <a:tailEnd/>
          </a:ln>
        </p:spPr>
        <p:txBody>
          <a:bodyPr>
            <a:spAutoFit/>
          </a:bodyPr>
          <a:lstStyle/>
          <a:p>
            <a:r>
              <a:rPr lang="zh-CN" altLang="en-US" sz="2000" b="1" dirty="0">
                <a:solidFill>
                  <a:srgbClr val="FF0000"/>
                </a:solidFill>
                <a:ea typeface="宋体" pitchFamily="2" charset="-122"/>
              </a:rPr>
              <a:t>如果两个变量的变化趋势一致，</a:t>
            </a:r>
            <a:r>
              <a:rPr lang="zh-CN" altLang="en-US" sz="2000" b="1" dirty="0">
                <a:ea typeface="宋体" pitchFamily="2" charset="-122"/>
              </a:rPr>
              <a:t>也就是说如果变量值同时大于或小于自身的期望值，</a:t>
            </a:r>
            <a:r>
              <a:rPr lang="zh-CN" altLang="en-US" sz="2000" b="1" dirty="0">
                <a:solidFill>
                  <a:srgbClr val="FF0000"/>
                </a:solidFill>
                <a:ea typeface="宋体" pitchFamily="2" charset="-122"/>
              </a:rPr>
              <a:t>那么两个变量之间的协方差就是正值</a:t>
            </a:r>
            <a:r>
              <a:rPr lang="zh-CN" altLang="en-US" sz="2000" b="1" dirty="0">
                <a:ea typeface="宋体" pitchFamily="2" charset="-122"/>
              </a:rPr>
              <a:t>。 </a:t>
            </a:r>
            <a:r>
              <a:rPr lang="zh-CN" altLang="en-US" sz="2000" b="1" dirty="0">
                <a:solidFill>
                  <a:srgbClr val="00B0F0"/>
                </a:solidFill>
                <a:ea typeface="宋体" pitchFamily="2" charset="-122"/>
              </a:rPr>
              <a:t>如果两个变量的变化趋势相反，</a:t>
            </a:r>
            <a:r>
              <a:rPr lang="zh-CN" altLang="en-US" sz="2000" b="1" dirty="0">
                <a:ea typeface="宋体" pitchFamily="2" charset="-122"/>
              </a:rPr>
              <a:t>即其中一个大于自身的期望值，另外一个却小于自身的期望值，</a:t>
            </a:r>
            <a:r>
              <a:rPr lang="zh-CN" altLang="en-US" sz="2000" b="1" dirty="0">
                <a:solidFill>
                  <a:srgbClr val="00B0F0"/>
                </a:solidFill>
                <a:ea typeface="宋体" pitchFamily="2" charset="-122"/>
              </a:rPr>
              <a:t>那么两个变量之间的协方差就是负值</a:t>
            </a:r>
            <a:r>
              <a:rPr lang="zh-CN" altLang="en-US" sz="2000" b="1" dirty="0">
                <a:ea typeface="宋体" pitchFamily="2" charset="-122"/>
              </a:rPr>
              <a:t>。</a:t>
            </a:r>
            <a:endParaRPr lang="zh-CN" altLang="en-US" sz="2000" b="1" dirty="0">
              <a:solidFill>
                <a:srgbClr val="FF0000"/>
              </a:solidFill>
              <a:ea typeface="宋体" pitchFamily="2" charset="-122"/>
            </a:endParaRPr>
          </a:p>
        </p:txBody>
      </p:sp>
      <p:pic>
        <p:nvPicPr>
          <p:cNvPr id="7" name="Picture 3"/>
          <p:cNvPicPr>
            <a:picLocks noChangeAspect="1" noChangeArrowheads="1"/>
          </p:cNvPicPr>
          <p:nvPr/>
        </p:nvPicPr>
        <p:blipFill>
          <a:blip r:embed="rId3"/>
          <a:srcRect/>
          <a:stretch>
            <a:fillRect/>
          </a:stretch>
        </p:blipFill>
        <p:spPr bwMode="auto">
          <a:xfrm>
            <a:off x="5753100" y="3241675"/>
            <a:ext cx="3162300" cy="339725"/>
          </a:xfrm>
          <a:prstGeom prst="rect">
            <a:avLst/>
          </a:prstGeom>
          <a:noFill/>
          <a:ln w="9525">
            <a:noFill/>
            <a:miter lim="800000"/>
            <a:headEnd/>
            <a:tailEnd/>
          </a:ln>
        </p:spPr>
      </p:pic>
      <p:pic>
        <p:nvPicPr>
          <p:cNvPr id="9" name="Picture 2"/>
          <p:cNvPicPr>
            <a:picLocks noChangeAspect="1" noChangeArrowheads="1"/>
          </p:cNvPicPr>
          <p:nvPr/>
        </p:nvPicPr>
        <p:blipFill>
          <a:blip r:embed="rId4"/>
          <a:srcRect/>
          <a:stretch>
            <a:fillRect/>
          </a:stretch>
        </p:blipFill>
        <p:spPr bwMode="auto">
          <a:xfrm>
            <a:off x="3124200" y="1724025"/>
            <a:ext cx="5867400" cy="561975"/>
          </a:xfrm>
          <a:prstGeom prst="rect">
            <a:avLst/>
          </a:prstGeom>
          <a:noFill/>
          <a:ln w="9525">
            <a:noFill/>
            <a:miter lim="800000"/>
            <a:headEnd/>
            <a:tailEnd/>
          </a:ln>
        </p:spPr>
      </p:pic>
      <p:sp>
        <p:nvSpPr>
          <p:cNvPr id="28679" name="Rectangle 2061"/>
          <p:cNvSpPr>
            <a:spLocks noGrp="1" noChangeArrowheads="1"/>
          </p:cNvSpPr>
          <p:nvPr>
            <p:ph type="sldNum" sz="quarter" idx="12"/>
          </p:nvPr>
        </p:nvSpPr>
        <p:spPr>
          <a:xfrm>
            <a:off x="8229600" y="6477000"/>
            <a:ext cx="914400" cy="381000"/>
          </a:xfrm>
          <a:noFill/>
        </p:spPr>
        <p:txBody>
          <a:bodyPr/>
          <a:lstStyle/>
          <a:p>
            <a:pPr algn="l"/>
            <a:fld id="{0AB6A104-4A6F-45CA-891D-D06AFC7988A4}" type="slidenum">
              <a:rPr lang="en-US" altLang="zh-CN" smtClean="0">
                <a:ea typeface="宋体" pitchFamily="2" charset="-122"/>
              </a:rPr>
              <a:pPr algn="l"/>
              <a:t>23</a:t>
            </a:fld>
            <a:endParaRPr lang="en-US" altLang="zh-CN" smtClean="0">
              <a:ea typeface="宋体"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4">
                                            <p:txEl>
                                              <p:pRg st="2" end="2"/>
                                            </p:txEl>
                                          </p:spTgt>
                                        </p:tgtEl>
                                        <p:attrNameLst>
                                          <p:attrName>style.visibility</p:attrName>
                                        </p:attrNameLst>
                                      </p:cBhvr>
                                      <p:to>
                                        <p:strVal val="visible"/>
                                      </p:to>
                                    </p:set>
                                    <p:anim calcmode="lin" valueType="num">
                                      <p:cBhvr additive="base">
                                        <p:cTn id="7" dur="500" fill="hold"/>
                                        <p:tgtEl>
                                          <p:spTgt spid="2560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4">
                                            <p:txEl>
                                              <p:pRg st="3" end="3"/>
                                            </p:txEl>
                                          </p:spTgt>
                                        </p:tgtEl>
                                        <p:attrNameLst>
                                          <p:attrName>style.visibility</p:attrName>
                                        </p:attrNameLst>
                                      </p:cBhvr>
                                      <p:to>
                                        <p:strVal val="visible"/>
                                      </p:to>
                                    </p:set>
                                    <p:anim calcmode="lin" valueType="num">
                                      <p:cBhvr additive="base">
                                        <p:cTn id="11" dur="500" fill="hold"/>
                                        <p:tgtEl>
                                          <p:spTgt spid="2560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604">
                                            <p:txEl>
                                              <p:pRg st="4" end="4"/>
                                            </p:txEl>
                                          </p:spTgt>
                                        </p:tgtEl>
                                        <p:attrNameLst>
                                          <p:attrName>style.visibility</p:attrName>
                                        </p:attrNameLst>
                                      </p:cBhvr>
                                      <p:to>
                                        <p:strVal val="visible"/>
                                      </p:to>
                                    </p:set>
                                    <p:anim calcmode="lin" valueType="num">
                                      <p:cBhvr additive="base">
                                        <p:cTn id="15" dur="500" fill="hold"/>
                                        <p:tgtEl>
                                          <p:spTgt spid="2560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60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5604">
                                            <p:txEl>
                                              <p:pRg st="5" end="5"/>
                                            </p:txEl>
                                          </p:spTgt>
                                        </p:tgtEl>
                                        <p:attrNameLst>
                                          <p:attrName>style.visibility</p:attrName>
                                        </p:attrNameLst>
                                      </p:cBhvr>
                                      <p:to>
                                        <p:strVal val="visible"/>
                                      </p:to>
                                    </p:set>
                                    <p:anim calcmode="lin" valueType="num">
                                      <p:cBhvr additive="base">
                                        <p:cTn id="35" dur="500" fill="hold"/>
                                        <p:tgtEl>
                                          <p:spTgt spid="2560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60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061"/>
          <p:cNvSpPr>
            <a:spLocks noGrp="1" noChangeArrowheads="1"/>
          </p:cNvSpPr>
          <p:nvPr>
            <p:ph type="sldNum" sz="quarter" idx="4294967295"/>
          </p:nvPr>
        </p:nvSpPr>
        <p:spPr>
          <a:noFill/>
        </p:spPr>
        <p:txBody>
          <a:bodyPr/>
          <a:lstStyle/>
          <a:p>
            <a:fld id="{0BFD68ED-149C-4CDB-B15A-958A77AD6548}" type="slidenum">
              <a:rPr lang="en-US" altLang="zh-CN" smtClean="0">
                <a:ea typeface="宋体" pitchFamily="2" charset="-122"/>
              </a:rPr>
              <a:pPr/>
              <a:t>24</a:t>
            </a:fld>
            <a:endParaRPr lang="en-US" altLang="zh-CN" smtClean="0">
              <a:ea typeface="宋体" pitchFamily="2" charset="-122"/>
            </a:endParaRPr>
          </a:p>
        </p:txBody>
      </p:sp>
      <p:sp>
        <p:nvSpPr>
          <p:cNvPr id="29699" name="Slide Number Placeholder 6"/>
          <p:cNvSpPr txBox="1">
            <a:spLocks noGrp="1"/>
          </p:cNvSpPr>
          <p:nvPr/>
        </p:nvSpPr>
        <p:spPr bwMode="auto">
          <a:xfrm>
            <a:off x="7239000" y="6477000"/>
            <a:ext cx="1905000" cy="381000"/>
          </a:xfrm>
          <a:prstGeom prst="rect">
            <a:avLst/>
          </a:prstGeom>
          <a:noFill/>
          <a:ln w="9525">
            <a:noFill/>
            <a:miter lim="800000"/>
            <a:headEnd/>
            <a:tailEnd/>
          </a:ln>
        </p:spPr>
        <p:txBody>
          <a:bodyPr anchor="b"/>
          <a:lstStyle/>
          <a:p>
            <a:pPr algn="r"/>
            <a:fld id="{E22BB849-7F63-4A94-A05C-7E75F5D72DF4}" type="slidenum">
              <a:rPr lang="en-US" altLang="zh-CN" sz="1200">
                <a:ea typeface="宋体" pitchFamily="2" charset="-122"/>
              </a:rPr>
              <a:pPr algn="r"/>
              <a:t>24</a:t>
            </a:fld>
            <a:endParaRPr lang="en-US" altLang="zh-CN" sz="1200">
              <a:ea typeface="宋体" pitchFamily="2" charset="-122"/>
            </a:endParaRPr>
          </a:p>
        </p:txBody>
      </p:sp>
      <p:sp>
        <p:nvSpPr>
          <p:cNvPr id="29700" name="Rectangle 2"/>
          <p:cNvSpPr>
            <a:spLocks noGrp="1" noChangeArrowheads="1"/>
          </p:cNvSpPr>
          <p:nvPr>
            <p:ph type="title" idx="4294967295"/>
          </p:nvPr>
        </p:nvSpPr>
        <p:spPr>
          <a:noFill/>
        </p:spPr>
        <p:txBody>
          <a:bodyPr lIns="92075" tIns="46038" rIns="92075" bIns="46038" anchor="ctr"/>
          <a:lstStyle/>
          <a:p>
            <a:pPr eaLnBrk="1" hangingPunct="1"/>
            <a:r>
              <a:rPr lang="en-US" altLang="zh-CN" sz="3200" smtClean="0">
                <a:ea typeface="宋体" pitchFamily="2" charset="-122"/>
              </a:rPr>
              <a:t>Data Preprocessing:  Outline</a:t>
            </a:r>
          </a:p>
        </p:txBody>
      </p:sp>
      <p:sp>
        <p:nvSpPr>
          <p:cNvPr id="29701" name="Rectangle 3"/>
          <p:cNvSpPr>
            <a:spLocks noGrp="1" noChangeArrowheads="1"/>
          </p:cNvSpPr>
          <p:nvPr>
            <p:ph type="body" sz="half" idx="4294967295"/>
          </p:nvPr>
        </p:nvSpPr>
        <p:spPr>
          <a:xfrm>
            <a:off x="381000" y="1295400"/>
            <a:ext cx="8229600" cy="5105400"/>
          </a:xfrm>
          <a:noFill/>
        </p:spPr>
        <p:txBody>
          <a:bodyPr lIns="92075" tIns="46038" rIns="92075" bIns="46038"/>
          <a:lstStyle/>
          <a:p>
            <a:pPr eaLnBrk="1" hangingPunct="1">
              <a:lnSpc>
                <a:spcPct val="150000"/>
              </a:lnSpc>
            </a:pPr>
            <a:r>
              <a:rPr lang="en-US" altLang="zh-CN" sz="2400" smtClean="0">
                <a:latin typeface="Calibri" pitchFamily="34" charset="0"/>
                <a:ea typeface="宋体" pitchFamily="2" charset="-122"/>
              </a:rPr>
              <a:t>Data Preprocessing: An Overview</a:t>
            </a:r>
          </a:p>
          <a:p>
            <a:pPr lvl="1" eaLnBrk="1" hangingPunct="1">
              <a:lnSpc>
                <a:spcPct val="150000"/>
              </a:lnSpc>
            </a:pPr>
            <a:r>
              <a:rPr lang="en-US" altLang="zh-CN" sz="2400" smtClean="0">
                <a:latin typeface="Calibri" pitchFamily="34" charset="0"/>
                <a:ea typeface="宋体" pitchFamily="2" charset="-122"/>
              </a:rPr>
              <a:t>Data Quality</a:t>
            </a:r>
          </a:p>
          <a:p>
            <a:pPr lvl="1" eaLnBrk="1" hangingPunct="1">
              <a:lnSpc>
                <a:spcPct val="150000"/>
              </a:lnSpc>
            </a:pPr>
            <a:r>
              <a:rPr lang="en-US" altLang="zh-CN" sz="2400" smtClean="0">
                <a:latin typeface="Calibri" pitchFamily="34" charset="0"/>
                <a:ea typeface="宋体" pitchFamily="2" charset="-122"/>
              </a:rPr>
              <a:t>Major Tasks in Data Preprocessing</a:t>
            </a:r>
          </a:p>
          <a:p>
            <a:pPr eaLnBrk="1" hangingPunct="1">
              <a:lnSpc>
                <a:spcPct val="150000"/>
              </a:lnSpc>
            </a:pPr>
            <a:r>
              <a:rPr lang="en-US" altLang="zh-CN" sz="2400" smtClean="0">
                <a:latin typeface="Calibri" pitchFamily="34" charset="0"/>
                <a:ea typeface="宋体" pitchFamily="2" charset="-122"/>
              </a:rPr>
              <a:t>Data Cleaning</a:t>
            </a:r>
          </a:p>
          <a:p>
            <a:pPr eaLnBrk="1" hangingPunct="1">
              <a:lnSpc>
                <a:spcPct val="150000"/>
              </a:lnSpc>
            </a:pPr>
            <a:r>
              <a:rPr lang="en-US" altLang="zh-CN" sz="2400" smtClean="0">
                <a:latin typeface="Calibri" pitchFamily="34" charset="0"/>
                <a:ea typeface="宋体" pitchFamily="2" charset="-122"/>
              </a:rPr>
              <a:t>Data Integration</a:t>
            </a:r>
          </a:p>
          <a:p>
            <a:pPr eaLnBrk="1" hangingPunct="1">
              <a:lnSpc>
                <a:spcPct val="150000"/>
              </a:lnSpc>
            </a:pPr>
            <a:r>
              <a:rPr lang="en-US" altLang="zh-CN" sz="2400" smtClean="0">
                <a:latin typeface="Calibri" pitchFamily="34" charset="0"/>
                <a:ea typeface="宋体" pitchFamily="2" charset="-122"/>
              </a:rPr>
              <a:t>Data Reduction</a:t>
            </a:r>
          </a:p>
          <a:p>
            <a:pPr eaLnBrk="1" hangingPunct="1">
              <a:lnSpc>
                <a:spcPct val="150000"/>
              </a:lnSpc>
            </a:pPr>
            <a:r>
              <a:rPr lang="en-US" altLang="zh-CN" sz="2400" smtClean="0">
                <a:latin typeface="Calibri" pitchFamily="34" charset="0"/>
                <a:ea typeface="宋体" pitchFamily="2" charset="-122"/>
              </a:rPr>
              <a:t>Data Transformation</a:t>
            </a:r>
          </a:p>
          <a:p>
            <a:pPr eaLnBrk="1" hangingPunct="1">
              <a:lnSpc>
                <a:spcPct val="150000"/>
              </a:lnSpc>
            </a:pPr>
            <a:r>
              <a:rPr lang="en-US" altLang="zh-CN" sz="2400" smtClean="0">
                <a:latin typeface="Calibri" pitchFamily="34" charset="0"/>
                <a:ea typeface="宋体" pitchFamily="2" charset="-122"/>
              </a:rPr>
              <a:t>Linear Algebra (</a:t>
            </a:r>
            <a:r>
              <a:rPr lang="zh-CN" altLang="en-US" sz="2400" smtClean="0">
                <a:latin typeface="Calibri" pitchFamily="34" charset="0"/>
                <a:ea typeface="宋体" pitchFamily="2" charset="-122"/>
              </a:rPr>
              <a:t>线性代数</a:t>
            </a:r>
            <a:r>
              <a:rPr lang="en-US" altLang="zh-CN" sz="2400" smtClean="0">
                <a:latin typeface="Calibri" pitchFamily="34" charset="0"/>
                <a:ea typeface="宋体" pitchFamily="2" charset="-122"/>
              </a:rPr>
              <a:t>)</a:t>
            </a:r>
          </a:p>
          <a:p>
            <a:pPr eaLnBrk="1" hangingPunct="1">
              <a:lnSpc>
                <a:spcPct val="150000"/>
              </a:lnSpc>
            </a:pPr>
            <a:r>
              <a:rPr lang="en-US" altLang="zh-CN" sz="2400" smtClean="0">
                <a:latin typeface="Calibri" pitchFamily="34" charset="0"/>
                <a:ea typeface="宋体" pitchFamily="2" charset="-122"/>
              </a:rPr>
              <a:t>Summary</a:t>
            </a:r>
          </a:p>
        </p:txBody>
      </p:sp>
      <p:sp>
        <p:nvSpPr>
          <p:cNvPr id="29702" name="AutoShape 4"/>
          <p:cNvSpPr>
            <a:spLocks noChangeArrowheads="1"/>
          </p:cNvSpPr>
          <p:nvPr/>
        </p:nvSpPr>
        <p:spPr bwMode="auto">
          <a:xfrm rot="9430553">
            <a:off x="2892425" y="4384675"/>
            <a:ext cx="522288" cy="485775"/>
          </a:xfrm>
          <a:prstGeom prst="notchedRightArrow">
            <a:avLst>
              <a:gd name="adj1" fmla="val 50000"/>
              <a:gd name="adj2" fmla="val 26879"/>
            </a:avLst>
          </a:prstGeom>
          <a:solidFill>
            <a:srgbClr val="339966"/>
          </a:solidFill>
          <a:ln w="9525">
            <a:solidFill>
              <a:schemeClr val="tx1"/>
            </a:solidFill>
            <a:miter lim="800000"/>
            <a:headEnd/>
            <a:tailEnd/>
          </a:ln>
        </p:spPr>
        <p:txBody>
          <a:bodyPr rot="10800000" wrap="none" anchor="ctr"/>
          <a:lstStyle/>
          <a:p>
            <a:endParaRPr lang="zh-CN" altLang="zh-CN">
              <a:ea typeface="宋体" pitchFamily="2" charset="-122"/>
            </a:endParaRPr>
          </a:p>
        </p:txBody>
      </p:sp>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061"/>
          <p:cNvSpPr>
            <a:spLocks noGrp="1" noChangeArrowheads="1"/>
          </p:cNvSpPr>
          <p:nvPr>
            <p:ph type="sldNum" sz="quarter" idx="10"/>
          </p:nvPr>
        </p:nvSpPr>
        <p:spPr>
          <a:noFill/>
        </p:spPr>
        <p:txBody>
          <a:bodyPr/>
          <a:lstStyle/>
          <a:p>
            <a:fld id="{8CFF44F1-B9AA-4CE3-8BDD-F2E81C956399}" type="slidenum">
              <a:rPr lang="en-US" altLang="zh-CN" smtClean="0">
                <a:latin typeface="Tahoma" pitchFamily="34" charset="0"/>
                <a:ea typeface="宋体" pitchFamily="2" charset="-122"/>
              </a:rPr>
              <a:pPr/>
              <a:t>25</a:t>
            </a:fld>
            <a:endParaRPr lang="en-US" altLang="zh-CN" smtClean="0">
              <a:latin typeface="Tahoma" pitchFamily="34" charset="0"/>
              <a:ea typeface="宋体" pitchFamily="2" charset="-122"/>
            </a:endParaRPr>
          </a:p>
        </p:txBody>
      </p:sp>
      <p:sp>
        <p:nvSpPr>
          <p:cNvPr id="30723" name="Rectangle 2"/>
          <p:cNvSpPr>
            <a:spLocks noGrp="1" noChangeArrowheads="1"/>
          </p:cNvSpPr>
          <p:nvPr>
            <p:ph type="title"/>
          </p:nvPr>
        </p:nvSpPr>
        <p:spPr>
          <a:xfrm>
            <a:off x="1295400" y="228600"/>
            <a:ext cx="6248400" cy="685800"/>
          </a:xfrm>
        </p:spPr>
        <p:txBody>
          <a:bodyPr/>
          <a:lstStyle/>
          <a:p>
            <a:pPr eaLnBrk="1" hangingPunct="1"/>
            <a:r>
              <a:rPr lang="en-US" altLang="zh-CN" sz="3200" smtClean="0">
                <a:ea typeface="宋体" pitchFamily="2" charset="-122"/>
              </a:rPr>
              <a:t>Data Reduction Strategies</a:t>
            </a:r>
            <a:endParaRPr lang="en-US" altLang="zh-CN" smtClean="0">
              <a:ea typeface="宋体" pitchFamily="2" charset="-122"/>
            </a:endParaRPr>
          </a:p>
        </p:txBody>
      </p:sp>
      <p:sp>
        <p:nvSpPr>
          <p:cNvPr id="30724" name="Rectangle 3"/>
          <p:cNvSpPr>
            <a:spLocks noGrp="1" noChangeArrowheads="1"/>
          </p:cNvSpPr>
          <p:nvPr>
            <p:ph type="body" idx="1"/>
          </p:nvPr>
        </p:nvSpPr>
        <p:spPr>
          <a:xfrm>
            <a:off x="152400" y="1143000"/>
            <a:ext cx="8839200" cy="5638800"/>
          </a:xfrm>
        </p:spPr>
        <p:txBody>
          <a:bodyPr/>
          <a:lstStyle/>
          <a:p>
            <a:pPr eaLnBrk="1" hangingPunct="1">
              <a:lnSpc>
                <a:spcPct val="90000"/>
              </a:lnSpc>
            </a:pPr>
            <a:r>
              <a:rPr lang="en-US" altLang="zh-CN" sz="2300" b="1" dirty="0" smtClean="0">
                <a:ea typeface="宋体" pitchFamily="2" charset="-122"/>
              </a:rPr>
              <a:t>Data reduction</a:t>
            </a:r>
            <a:r>
              <a:rPr lang="en-US" altLang="zh-CN" sz="2300" dirty="0" smtClean="0">
                <a:ea typeface="宋体" pitchFamily="2" charset="-122"/>
              </a:rPr>
              <a:t>: Obtain a reduced representation of the data set that is much smaller in volume but yet produces the same (or almost the same) analytical results</a:t>
            </a:r>
          </a:p>
          <a:p>
            <a:pPr eaLnBrk="1" hangingPunct="1">
              <a:lnSpc>
                <a:spcPct val="90000"/>
              </a:lnSpc>
            </a:pPr>
            <a:r>
              <a:rPr lang="en-US" altLang="zh-CN" sz="2300" b="1" dirty="0" smtClean="0">
                <a:solidFill>
                  <a:srgbClr val="00B0F0"/>
                </a:solidFill>
                <a:ea typeface="宋体" pitchFamily="2" charset="-122"/>
              </a:rPr>
              <a:t>Why data reduction? </a:t>
            </a:r>
            <a:r>
              <a:rPr lang="en-US" altLang="zh-CN" sz="2300" dirty="0" smtClean="0">
                <a:ea typeface="宋体" pitchFamily="2" charset="-122"/>
                <a:cs typeface="Tahoma" pitchFamily="34" charset="0"/>
              </a:rPr>
              <a:t>— </a:t>
            </a:r>
            <a:r>
              <a:rPr lang="en-US" altLang="zh-CN" sz="2300" dirty="0" smtClean="0">
                <a:ea typeface="宋体" pitchFamily="2" charset="-122"/>
              </a:rPr>
              <a:t>A database/data warehouse may store terabytes of data.  Complex data analysis may take a very long time to run on the complete data set.</a:t>
            </a:r>
          </a:p>
          <a:p>
            <a:pPr eaLnBrk="1" hangingPunct="1">
              <a:lnSpc>
                <a:spcPct val="90000"/>
              </a:lnSpc>
            </a:pPr>
            <a:r>
              <a:rPr lang="en-US" altLang="zh-CN" sz="2300" dirty="0" smtClean="0">
                <a:ea typeface="宋体" pitchFamily="2" charset="-122"/>
              </a:rPr>
              <a:t>Data reduction strategies</a:t>
            </a:r>
          </a:p>
          <a:p>
            <a:pPr lvl="1" eaLnBrk="1" hangingPunct="1">
              <a:lnSpc>
                <a:spcPct val="90000"/>
              </a:lnSpc>
            </a:pPr>
            <a:r>
              <a:rPr lang="en-US" altLang="zh-CN" sz="2100" dirty="0" smtClean="0">
                <a:solidFill>
                  <a:schemeClr val="hlink"/>
                </a:solidFill>
                <a:ea typeface="宋体" pitchFamily="2" charset="-122"/>
              </a:rPr>
              <a:t>Dimensionality reduction</a:t>
            </a:r>
            <a:r>
              <a:rPr lang="en-US" altLang="zh-CN" sz="2100" dirty="0" smtClean="0">
                <a:solidFill>
                  <a:schemeClr val="folHlink"/>
                </a:solidFill>
                <a:ea typeface="宋体" pitchFamily="2" charset="-122"/>
              </a:rPr>
              <a:t>, </a:t>
            </a:r>
            <a:r>
              <a:rPr lang="en-US" altLang="zh-CN" sz="2100" dirty="0" smtClean="0">
                <a:ea typeface="宋体" pitchFamily="2" charset="-122"/>
              </a:rPr>
              <a:t>e.g.,</a:t>
            </a:r>
            <a:r>
              <a:rPr lang="en-US" altLang="zh-CN" sz="2100" dirty="0" smtClean="0">
                <a:solidFill>
                  <a:schemeClr val="folHlink"/>
                </a:solidFill>
                <a:ea typeface="宋体" pitchFamily="2" charset="-122"/>
              </a:rPr>
              <a:t> </a:t>
            </a:r>
            <a:r>
              <a:rPr lang="en-US" altLang="zh-CN" sz="2100" dirty="0" smtClean="0">
                <a:ea typeface="宋体" pitchFamily="2" charset="-122"/>
              </a:rPr>
              <a:t>remove unimportant attributes</a:t>
            </a:r>
          </a:p>
          <a:p>
            <a:pPr lvl="2" eaLnBrk="1" hangingPunct="1">
              <a:lnSpc>
                <a:spcPct val="90000"/>
              </a:lnSpc>
            </a:pPr>
            <a:r>
              <a:rPr lang="en-US" altLang="zh-CN" sz="2100" dirty="0" smtClean="0">
                <a:solidFill>
                  <a:schemeClr val="folHlink"/>
                </a:solidFill>
                <a:ea typeface="宋体" pitchFamily="2" charset="-122"/>
              </a:rPr>
              <a:t>Wavelet transforms, Principal Components Analysis (PCA)</a:t>
            </a:r>
          </a:p>
          <a:p>
            <a:pPr lvl="2" eaLnBrk="1" hangingPunct="1">
              <a:lnSpc>
                <a:spcPct val="90000"/>
              </a:lnSpc>
            </a:pPr>
            <a:r>
              <a:rPr lang="en-US" altLang="zh-CN" sz="2100" dirty="0" smtClean="0">
                <a:solidFill>
                  <a:schemeClr val="folHlink"/>
                </a:solidFill>
                <a:ea typeface="宋体" pitchFamily="2" charset="-122"/>
              </a:rPr>
              <a:t>Feature subset selection, feature creation, …</a:t>
            </a:r>
          </a:p>
          <a:p>
            <a:pPr lvl="1" eaLnBrk="1" hangingPunct="1">
              <a:lnSpc>
                <a:spcPct val="90000"/>
              </a:lnSpc>
            </a:pPr>
            <a:r>
              <a:rPr lang="en-US" altLang="zh-CN" sz="2100" dirty="0" err="1" smtClean="0">
                <a:solidFill>
                  <a:schemeClr val="hlink"/>
                </a:solidFill>
                <a:ea typeface="宋体" pitchFamily="2" charset="-122"/>
              </a:rPr>
              <a:t>Numerosity</a:t>
            </a:r>
            <a:r>
              <a:rPr lang="en-US" altLang="zh-CN" sz="2100" dirty="0" smtClean="0">
                <a:solidFill>
                  <a:schemeClr val="hlink"/>
                </a:solidFill>
                <a:ea typeface="宋体" pitchFamily="2" charset="-122"/>
              </a:rPr>
              <a:t> reduction</a:t>
            </a:r>
            <a:r>
              <a:rPr lang="en-US" altLang="zh-CN" sz="2100" dirty="0" smtClean="0">
                <a:solidFill>
                  <a:schemeClr val="folHlink"/>
                </a:solidFill>
                <a:ea typeface="宋体" pitchFamily="2" charset="-122"/>
              </a:rPr>
              <a:t> (some simply call it: Data Reduction)</a:t>
            </a:r>
          </a:p>
          <a:p>
            <a:pPr lvl="2" eaLnBrk="1" hangingPunct="1">
              <a:lnSpc>
                <a:spcPct val="90000"/>
              </a:lnSpc>
            </a:pPr>
            <a:r>
              <a:rPr lang="en-US" altLang="zh-CN" sz="2100" dirty="0" smtClean="0">
                <a:solidFill>
                  <a:schemeClr val="folHlink"/>
                </a:solidFill>
                <a:ea typeface="宋体" pitchFamily="2" charset="-122"/>
              </a:rPr>
              <a:t>Regression and Log-Linear Models</a:t>
            </a:r>
          </a:p>
          <a:p>
            <a:pPr lvl="2" eaLnBrk="1" hangingPunct="1">
              <a:lnSpc>
                <a:spcPct val="90000"/>
              </a:lnSpc>
            </a:pPr>
            <a:r>
              <a:rPr lang="en-US" altLang="zh-CN" sz="2100" dirty="0" smtClean="0">
                <a:solidFill>
                  <a:schemeClr val="folHlink"/>
                </a:solidFill>
                <a:ea typeface="宋体" pitchFamily="2" charset="-122"/>
              </a:rPr>
              <a:t>Histograms, clustering, sampling</a:t>
            </a:r>
          </a:p>
          <a:p>
            <a:pPr lvl="2" eaLnBrk="1" hangingPunct="1">
              <a:lnSpc>
                <a:spcPct val="90000"/>
              </a:lnSpc>
            </a:pPr>
            <a:r>
              <a:rPr lang="en-US" altLang="zh-CN" sz="2100" dirty="0" smtClean="0">
                <a:solidFill>
                  <a:schemeClr val="folHlink"/>
                </a:solidFill>
                <a:ea typeface="宋体" pitchFamily="2" charset="-122"/>
              </a:rPr>
              <a:t>Data cube aggregation (</a:t>
            </a:r>
            <a:r>
              <a:rPr lang="zh-CN" altLang="en-US" sz="2100" dirty="0" smtClean="0">
                <a:solidFill>
                  <a:schemeClr val="folHlink"/>
                </a:solidFill>
                <a:ea typeface="宋体" pitchFamily="2" charset="-122"/>
              </a:rPr>
              <a:t>数据立方体聚集</a:t>
            </a:r>
            <a:r>
              <a:rPr lang="en-US" altLang="zh-CN" sz="2100" dirty="0" smtClean="0">
                <a:solidFill>
                  <a:schemeClr val="folHlink"/>
                </a:solidFill>
                <a:ea typeface="宋体" pitchFamily="2" charset="-122"/>
              </a:rPr>
              <a:t>)</a:t>
            </a:r>
          </a:p>
          <a:p>
            <a:pPr lvl="1" eaLnBrk="1" hangingPunct="1">
              <a:lnSpc>
                <a:spcPct val="90000"/>
              </a:lnSpc>
            </a:pPr>
            <a:r>
              <a:rPr lang="en-US" altLang="zh-CN" sz="2100" dirty="0" smtClean="0">
                <a:solidFill>
                  <a:schemeClr val="hlink"/>
                </a:solidFill>
                <a:ea typeface="宋体" pitchFamily="2" charset="-122"/>
              </a:rPr>
              <a:t>Data compression</a:t>
            </a:r>
          </a:p>
          <a:p>
            <a:pPr lvl="2" eaLnBrk="1" hangingPunct="1">
              <a:lnSpc>
                <a:spcPct val="90000"/>
              </a:lnSpc>
            </a:pPr>
            <a:r>
              <a:rPr lang="en-US" altLang="zh-CN" sz="2100" dirty="0" smtClean="0">
                <a:solidFill>
                  <a:schemeClr val="folHlink"/>
                </a:solidFill>
                <a:ea typeface="宋体" pitchFamily="2" charset="-122"/>
              </a:rPr>
              <a:t>Image compression: Sparse Coding, Low-rank Recovery, …</a:t>
            </a:r>
          </a:p>
        </p:txBody>
      </p:sp>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061"/>
          <p:cNvSpPr>
            <a:spLocks noGrp="1" noChangeArrowheads="1"/>
          </p:cNvSpPr>
          <p:nvPr>
            <p:ph type="sldNum" sz="quarter" idx="10"/>
          </p:nvPr>
        </p:nvSpPr>
        <p:spPr>
          <a:noFill/>
        </p:spPr>
        <p:txBody>
          <a:bodyPr/>
          <a:lstStyle/>
          <a:p>
            <a:fld id="{C9B2A460-2C43-4E97-8326-1B3329950459}" type="slidenum">
              <a:rPr lang="en-US" altLang="zh-CN" smtClean="0">
                <a:latin typeface="Tahoma" pitchFamily="34" charset="0"/>
                <a:ea typeface="宋体" pitchFamily="2" charset="-122"/>
              </a:rPr>
              <a:pPr/>
              <a:t>26</a:t>
            </a:fld>
            <a:endParaRPr lang="en-US" altLang="zh-CN" smtClean="0">
              <a:latin typeface="Tahoma" pitchFamily="34" charset="0"/>
              <a:ea typeface="宋体" pitchFamily="2" charset="-122"/>
            </a:endParaRPr>
          </a:p>
        </p:txBody>
      </p:sp>
      <p:sp>
        <p:nvSpPr>
          <p:cNvPr id="31747" name="Rectangle 2"/>
          <p:cNvSpPr>
            <a:spLocks noGrp="1" noChangeArrowheads="1"/>
          </p:cNvSpPr>
          <p:nvPr>
            <p:ph type="title"/>
          </p:nvPr>
        </p:nvSpPr>
        <p:spPr>
          <a:xfrm>
            <a:off x="1295400" y="228600"/>
            <a:ext cx="6248400" cy="685800"/>
          </a:xfrm>
        </p:spPr>
        <p:txBody>
          <a:bodyPr/>
          <a:lstStyle/>
          <a:p>
            <a:pPr eaLnBrk="1" hangingPunct="1"/>
            <a:r>
              <a:rPr lang="en-US" altLang="zh-CN" sz="3200" smtClean="0">
                <a:ea typeface="宋体" pitchFamily="2" charset="-122"/>
              </a:rPr>
              <a:t>Data Reduction Strategies</a:t>
            </a:r>
            <a:endParaRPr lang="en-US" altLang="zh-CN" smtClean="0">
              <a:ea typeface="宋体" pitchFamily="2" charset="-122"/>
            </a:endParaRPr>
          </a:p>
        </p:txBody>
      </p:sp>
      <p:sp>
        <p:nvSpPr>
          <p:cNvPr id="31748" name="Rectangle 3"/>
          <p:cNvSpPr>
            <a:spLocks noGrp="1" noChangeArrowheads="1"/>
          </p:cNvSpPr>
          <p:nvPr>
            <p:ph type="body" idx="1"/>
          </p:nvPr>
        </p:nvSpPr>
        <p:spPr>
          <a:xfrm>
            <a:off x="228600" y="1371600"/>
            <a:ext cx="8839200" cy="5334000"/>
          </a:xfrm>
        </p:spPr>
        <p:txBody>
          <a:bodyPr/>
          <a:lstStyle/>
          <a:p>
            <a:pPr eaLnBrk="1" hangingPunct="1">
              <a:lnSpc>
                <a:spcPct val="90000"/>
              </a:lnSpc>
            </a:pPr>
            <a:r>
              <a:rPr lang="en-US" altLang="zh-CN" sz="2600" b="1" dirty="0" smtClean="0">
                <a:solidFill>
                  <a:srgbClr val="00B0F0"/>
                </a:solidFill>
                <a:ea typeface="宋体" pitchFamily="2" charset="-122"/>
              </a:rPr>
              <a:t>Data reduction strategies</a:t>
            </a:r>
          </a:p>
          <a:p>
            <a:pPr lvl="1" eaLnBrk="1" hangingPunct="1">
              <a:lnSpc>
                <a:spcPct val="90000"/>
              </a:lnSpc>
            </a:pPr>
            <a:r>
              <a:rPr lang="en-US" altLang="zh-CN" sz="2400" dirty="0" smtClean="0">
                <a:solidFill>
                  <a:schemeClr val="hlink"/>
                </a:solidFill>
                <a:ea typeface="宋体" pitchFamily="2" charset="-122"/>
              </a:rPr>
              <a:t>Dimensionality reduction</a:t>
            </a:r>
            <a:r>
              <a:rPr lang="en-US" altLang="zh-CN" sz="2400" dirty="0" smtClean="0">
                <a:solidFill>
                  <a:schemeClr val="folHlink"/>
                </a:solidFill>
                <a:ea typeface="宋体" pitchFamily="2" charset="-122"/>
              </a:rPr>
              <a:t>, </a:t>
            </a:r>
            <a:r>
              <a:rPr lang="en-US" altLang="zh-CN" sz="2400" dirty="0" smtClean="0">
                <a:ea typeface="宋体" pitchFamily="2" charset="-122"/>
              </a:rPr>
              <a:t>e.g.,</a:t>
            </a:r>
            <a:r>
              <a:rPr lang="en-US" altLang="zh-CN" sz="2400" dirty="0" smtClean="0">
                <a:solidFill>
                  <a:schemeClr val="folHlink"/>
                </a:solidFill>
                <a:ea typeface="宋体" pitchFamily="2" charset="-122"/>
              </a:rPr>
              <a:t> </a:t>
            </a:r>
            <a:r>
              <a:rPr lang="en-US" altLang="zh-CN" sz="2400" dirty="0" smtClean="0">
                <a:ea typeface="宋体" pitchFamily="2" charset="-122"/>
              </a:rPr>
              <a:t>remove unimportant attributes</a:t>
            </a:r>
          </a:p>
          <a:p>
            <a:pPr lvl="2" eaLnBrk="1" hangingPunct="1">
              <a:lnSpc>
                <a:spcPct val="90000"/>
              </a:lnSpc>
            </a:pPr>
            <a:r>
              <a:rPr lang="en-US" altLang="zh-CN" dirty="0" smtClean="0">
                <a:solidFill>
                  <a:schemeClr val="folHlink"/>
                </a:solidFill>
                <a:ea typeface="宋体" pitchFamily="2" charset="-122"/>
              </a:rPr>
              <a:t>Wavelet transforms</a:t>
            </a:r>
          </a:p>
          <a:p>
            <a:pPr lvl="2" eaLnBrk="1" hangingPunct="1">
              <a:lnSpc>
                <a:spcPct val="90000"/>
              </a:lnSpc>
            </a:pPr>
            <a:r>
              <a:rPr lang="en-US" altLang="zh-CN" dirty="0" smtClean="0">
                <a:solidFill>
                  <a:schemeClr val="folHlink"/>
                </a:solidFill>
                <a:ea typeface="宋体" pitchFamily="2" charset="-122"/>
              </a:rPr>
              <a:t>Principal Components Analysis (PCA)</a:t>
            </a:r>
          </a:p>
          <a:p>
            <a:pPr lvl="2" eaLnBrk="1" hangingPunct="1">
              <a:lnSpc>
                <a:spcPct val="90000"/>
              </a:lnSpc>
            </a:pPr>
            <a:r>
              <a:rPr lang="en-US" altLang="zh-CN" dirty="0" smtClean="0">
                <a:solidFill>
                  <a:schemeClr val="folHlink"/>
                </a:solidFill>
                <a:ea typeface="宋体" pitchFamily="2" charset="-122"/>
              </a:rPr>
              <a:t>Feature subset selection, feature creation</a:t>
            </a:r>
          </a:p>
          <a:p>
            <a:pPr lvl="2" eaLnBrk="1" hangingPunct="1">
              <a:lnSpc>
                <a:spcPct val="90000"/>
              </a:lnSpc>
            </a:pPr>
            <a:endParaRPr lang="en-US" altLang="zh-CN" sz="1600" dirty="0" smtClean="0">
              <a:solidFill>
                <a:schemeClr val="folHlink"/>
              </a:solidFill>
              <a:ea typeface="宋体" pitchFamily="2" charset="-122"/>
            </a:endParaRPr>
          </a:p>
          <a:p>
            <a:pPr eaLnBrk="1" hangingPunct="1"/>
            <a:r>
              <a:rPr lang="en-US" altLang="zh-CN" sz="2600" b="1" dirty="0" smtClean="0">
                <a:solidFill>
                  <a:srgbClr val="00B050"/>
                </a:solidFill>
                <a:ea typeface="宋体" pitchFamily="2" charset="-122"/>
              </a:rPr>
              <a:t>Curse of dimensionality</a:t>
            </a:r>
          </a:p>
          <a:p>
            <a:pPr lvl="1" eaLnBrk="1" hangingPunct="1"/>
            <a:r>
              <a:rPr lang="en-US" altLang="zh-CN" sz="2300" dirty="0" smtClean="0">
                <a:ea typeface="宋体" pitchFamily="2" charset="-122"/>
              </a:rPr>
              <a:t>When dimensionality increases, data becomes increasingly sparse</a:t>
            </a:r>
          </a:p>
          <a:p>
            <a:pPr lvl="1" eaLnBrk="1" hangingPunct="1"/>
            <a:r>
              <a:rPr lang="en-US" altLang="zh-CN" sz="2300" dirty="0" smtClean="0">
                <a:ea typeface="宋体" pitchFamily="2" charset="-122"/>
              </a:rPr>
              <a:t>If the number of features d is large, the number of samples n may be too small for accurate parameter estimation.</a:t>
            </a:r>
          </a:p>
          <a:p>
            <a:pPr lvl="1" eaLnBrk="1" hangingPunct="1"/>
            <a:r>
              <a:rPr lang="en-US" altLang="zh-CN" sz="2300" dirty="0" smtClean="0">
                <a:ea typeface="宋体" pitchFamily="2" charset="-122"/>
              </a:rPr>
              <a:t>Density and distance between points, which is important to clustering, outlier analysis, becomes less meaningful</a:t>
            </a:r>
          </a:p>
          <a:p>
            <a:pPr lvl="1" eaLnBrk="1" hangingPunct="1"/>
            <a:r>
              <a:rPr lang="en-US" altLang="zh-CN" sz="2300" dirty="0" smtClean="0">
                <a:ea typeface="宋体" pitchFamily="2" charset="-122"/>
              </a:rPr>
              <a:t>The possible combinations of subspaces will grow exponentially</a:t>
            </a:r>
            <a:endParaRPr lang="en-US" altLang="zh-CN" sz="2300" dirty="0" smtClean="0">
              <a:solidFill>
                <a:schemeClr val="folHlink"/>
              </a:solidFill>
              <a:ea typeface="宋体" pitchFamily="2" charset="-122"/>
            </a:endParaRPr>
          </a:p>
          <a:p>
            <a:pPr lvl="2" eaLnBrk="1" hangingPunct="1">
              <a:lnSpc>
                <a:spcPct val="90000"/>
              </a:lnSpc>
            </a:pPr>
            <a:endParaRPr lang="en-US" altLang="zh-CN" dirty="0" smtClean="0">
              <a:solidFill>
                <a:schemeClr val="folHlink"/>
              </a:solidFill>
              <a:ea typeface="宋体" pitchFamily="2" charset="-122"/>
            </a:endParaRP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061"/>
          <p:cNvSpPr>
            <a:spLocks noGrp="1" noChangeArrowheads="1"/>
          </p:cNvSpPr>
          <p:nvPr>
            <p:ph type="sldNum" sz="quarter" idx="4294967295"/>
          </p:nvPr>
        </p:nvSpPr>
        <p:spPr>
          <a:noFill/>
        </p:spPr>
        <p:txBody>
          <a:bodyPr/>
          <a:lstStyle/>
          <a:p>
            <a:fld id="{D076279B-C998-4940-B152-8F562EDC7F37}" type="slidenum">
              <a:rPr lang="en-US" altLang="zh-CN" smtClean="0">
                <a:ea typeface="宋体" pitchFamily="2" charset="-122"/>
              </a:rPr>
              <a:pPr/>
              <a:t>27</a:t>
            </a:fld>
            <a:endParaRPr lang="en-US" altLang="zh-CN" smtClean="0">
              <a:ea typeface="宋体" pitchFamily="2" charset="-122"/>
            </a:endParaRPr>
          </a:p>
        </p:txBody>
      </p:sp>
      <p:sp>
        <p:nvSpPr>
          <p:cNvPr id="32771" name="Rectangle 2"/>
          <p:cNvSpPr>
            <a:spLocks noGrp="1" noChangeArrowheads="1"/>
          </p:cNvSpPr>
          <p:nvPr>
            <p:ph type="title" idx="4294967295"/>
          </p:nvPr>
        </p:nvSpPr>
        <p:spPr>
          <a:xfrm>
            <a:off x="0" y="457200"/>
            <a:ext cx="9220200" cy="609600"/>
          </a:xfrm>
        </p:spPr>
        <p:txBody>
          <a:bodyPr/>
          <a:lstStyle/>
          <a:p>
            <a:pPr eaLnBrk="1" hangingPunct="1"/>
            <a:r>
              <a:rPr lang="en-US" altLang="zh-CN" smtClean="0">
                <a:ea typeface="宋体" pitchFamily="2" charset="-122"/>
              </a:rPr>
              <a:t>Data Reduction 1: Dimensionality Reduction</a:t>
            </a:r>
          </a:p>
        </p:txBody>
      </p:sp>
      <p:sp>
        <p:nvSpPr>
          <p:cNvPr id="32772" name="Rectangle 3"/>
          <p:cNvSpPr>
            <a:spLocks noGrp="1" noChangeArrowheads="1"/>
          </p:cNvSpPr>
          <p:nvPr>
            <p:ph type="body" idx="4294967295"/>
          </p:nvPr>
        </p:nvSpPr>
        <p:spPr>
          <a:xfrm>
            <a:off x="304800" y="1371600"/>
            <a:ext cx="8534400" cy="4191000"/>
          </a:xfrm>
        </p:spPr>
        <p:txBody>
          <a:bodyPr/>
          <a:lstStyle/>
          <a:p>
            <a:pPr eaLnBrk="1" hangingPunct="1"/>
            <a:r>
              <a:rPr lang="en-US" altLang="zh-CN" sz="2600" b="1" dirty="0" smtClean="0">
                <a:solidFill>
                  <a:srgbClr val="00B050"/>
                </a:solidFill>
                <a:latin typeface="Calibri" pitchFamily="34" charset="0"/>
                <a:ea typeface="宋体" pitchFamily="2" charset="-122"/>
              </a:rPr>
              <a:t>Dimensionality reduction</a:t>
            </a:r>
          </a:p>
          <a:p>
            <a:pPr lvl="1" eaLnBrk="1" hangingPunct="1"/>
            <a:r>
              <a:rPr lang="en-US" altLang="zh-CN" sz="2400" dirty="0" smtClean="0">
                <a:latin typeface="Calibri" pitchFamily="34" charset="0"/>
                <a:ea typeface="宋体" pitchFamily="2" charset="-122"/>
              </a:rPr>
              <a:t>Avoid the curse of dimensionality</a:t>
            </a:r>
          </a:p>
          <a:p>
            <a:pPr lvl="1" eaLnBrk="1" hangingPunct="1"/>
            <a:r>
              <a:rPr lang="en-US" altLang="zh-CN" sz="2400" dirty="0" smtClean="0">
                <a:latin typeface="Calibri" pitchFamily="34" charset="0"/>
                <a:ea typeface="宋体" pitchFamily="2" charset="-122"/>
              </a:rPr>
              <a:t>Help eliminate irrelevant features and reduce noise</a:t>
            </a:r>
          </a:p>
          <a:p>
            <a:pPr lvl="1" eaLnBrk="1" hangingPunct="1"/>
            <a:r>
              <a:rPr lang="en-US" altLang="zh-CN" sz="2400" dirty="0" smtClean="0">
                <a:latin typeface="Calibri" pitchFamily="34" charset="0"/>
                <a:ea typeface="宋体" pitchFamily="2" charset="-122"/>
              </a:rPr>
              <a:t>Reduce time and space required in data mining</a:t>
            </a:r>
          </a:p>
          <a:p>
            <a:pPr lvl="1" eaLnBrk="1" hangingPunct="1"/>
            <a:r>
              <a:rPr lang="en-US" altLang="zh-CN" sz="2400" dirty="0" smtClean="0">
                <a:latin typeface="Calibri" pitchFamily="34" charset="0"/>
                <a:ea typeface="宋体" pitchFamily="2" charset="-122"/>
              </a:rPr>
              <a:t>Allow easier visualization</a:t>
            </a:r>
          </a:p>
          <a:p>
            <a:pPr lvl="1" eaLnBrk="1" hangingPunct="1"/>
            <a:endParaRPr lang="en-US" altLang="zh-CN" sz="1600" dirty="0" smtClean="0">
              <a:latin typeface="Calibri" pitchFamily="34" charset="0"/>
              <a:ea typeface="宋体" pitchFamily="2" charset="-122"/>
            </a:endParaRPr>
          </a:p>
          <a:p>
            <a:pPr eaLnBrk="1" hangingPunct="1"/>
            <a:r>
              <a:rPr lang="en-US" altLang="zh-CN" sz="2600" b="1" dirty="0" smtClean="0">
                <a:solidFill>
                  <a:srgbClr val="00B050"/>
                </a:solidFill>
                <a:latin typeface="Calibri" pitchFamily="34" charset="0"/>
                <a:ea typeface="宋体" pitchFamily="2" charset="-122"/>
              </a:rPr>
              <a:t>Dimensionality reduction techniques</a:t>
            </a:r>
          </a:p>
          <a:p>
            <a:pPr lvl="1" eaLnBrk="1" hangingPunct="1"/>
            <a:r>
              <a:rPr lang="en-US" altLang="zh-CN" sz="2400" dirty="0" smtClean="0">
                <a:latin typeface="Calibri" pitchFamily="34" charset="0"/>
                <a:ea typeface="宋体" pitchFamily="2" charset="-122"/>
              </a:rPr>
              <a:t>Wavelet transforms,  </a:t>
            </a:r>
          </a:p>
          <a:p>
            <a:pPr lvl="1" eaLnBrk="1" hangingPunct="1"/>
            <a:r>
              <a:rPr lang="en-US" altLang="zh-CN" sz="2400" dirty="0" smtClean="0">
                <a:latin typeface="Calibri" pitchFamily="34" charset="0"/>
                <a:ea typeface="宋体" pitchFamily="2" charset="-122"/>
              </a:rPr>
              <a:t>Principal Component Analysis, </a:t>
            </a:r>
          </a:p>
          <a:p>
            <a:pPr lvl="1" eaLnBrk="1" hangingPunct="1"/>
            <a:r>
              <a:rPr lang="en-US" altLang="zh-CN" sz="2400" dirty="0" smtClean="0">
                <a:latin typeface="Calibri" pitchFamily="34" charset="0"/>
                <a:ea typeface="宋体" pitchFamily="2" charset="-122"/>
              </a:rPr>
              <a:t>Supervised and nonlinear techniques (e.g., feature selection)…</a:t>
            </a:r>
          </a:p>
        </p:txBody>
      </p:sp>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152400"/>
            <a:ext cx="8458200" cy="838200"/>
          </a:xfrm>
        </p:spPr>
        <p:txBody>
          <a:bodyPr/>
          <a:lstStyle/>
          <a:p>
            <a:r>
              <a:rPr lang="en-US" altLang="zh-CN" sz="3200" dirty="0" smtClean="0">
                <a:ea typeface="宋体" pitchFamily="2" charset="-122"/>
              </a:rPr>
              <a:t>What is high Dimensional data set?</a:t>
            </a:r>
          </a:p>
        </p:txBody>
      </p:sp>
      <p:pic>
        <p:nvPicPr>
          <p:cNvPr id="40963" name="Picture 2"/>
          <p:cNvPicPr>
            <a:picLocks noChangeAspect="1" noChangeArrowheads="1"/>
          </p:cNvPicPr>
          <p:nvPr/>
        </p:nvPicPr>
        <p:blipFill>
          <a:blip r:embed="rId2"/>
          <a:srcRect/>
          <a:stretch>
            <a:fillRect/>
          </a:stretch>
        </p:blipFill>
        <p:spPr bwMode="auto">
          <a:xfrm>
            <a:off x="478543" y="1322757"/>
            <a:ext cx="5769857" cy="1944686"/>
          </a:xfrm>
          <a:prstGeom prst="rect">
            <a:avLst/>
          </a:prstGeom>
          <a:noFill/>
          <a:ln w="9525">
            <a:noFill/>
            <a:miter lim="800000"/>
            <a:headEnd/>
            <a:tailEnd/>
          </a:ln>
        </p:spPr>
      </p:pic>
      <p:sp>
        <p:nvSpPr>
          <p:cNvPr id="40964" name="TextBox 6"/>
          <p:cNvSpPr txBox="1">
            <a:spLocks noChangeArrowheads="1"/>
          </p:cNvSpPr>
          <p:nvPr/>
        </p:nvSpPr>
        <p:spPr bwMode="auto">
          <a:xfrm>
            <a:off x="6400800" y="1752600"/>
            <a:ext cx="2362200" cy="830997"/>
          </a:xfrm>
          <a:prstGeom prst="rect">
            <a:avLst/>
          </a:prstGeom>
          <a:noFill/>
          <a:ln w="9525">
            <a:noFill/>
            <a:miter lim="800000"/>
            <a:headEnd/>
            <a:tailEnd/>
          </a:ln>
        </p:spPr>
        <p:txBody>
          <a:bodyPr wrap="square">
            <a:spAutoFit/>
          </a:bodyPr>
          <a:lstStyle/>
          <a:p>
            <a:r>
              <a:rPr lang="en-US" altLang="zh-CN" dirty="0">
                <a:ea typeface="宋体" pitchFamily="2" charset="-122"/>
              </a:rPr>
              <a:t>13-D financial </a:t>
            </a:r>
            <a:endParaRPr lang="en-US" altLang="zh-CN" dirty="0" smtClean="0">
              <a:ea typeface="宋体" pitchFamily="2" charset="-122"/>
            </a:endParaRPr>
          </a:p>
          <a:p>
            <a:r>
              <a:rPr lang="en-US" altLang="zh-CN" dirty="0" smtClean="0">
                <a:ea typeface="宋体" pitchFamily="2" charset="-122"/>
              </a:rPr>
              <a:t>data </a:t>
            </a:r>
            <a:r>
              <a:rPr lang="en-US" altLang="zh-CN" dirty="0">
                <a:ea typeface="宋体" pitchFamily="2" charset="-122"/>
              </a:rPr>
              <a:t>set</a:t>
            </a:r>
          </a:p>
        </p:txBody>
      </p:sp>
      <p:pic>
        <p:nvPicPr>
          <p:cNvPr id="40965" name="Picture 3"/>
          <p:cNvPicPr>
            <a:picLocks noGrp="1" noChangeAspect="1" noChangeArrowheads="1"/>
          </p:cNvPicPr>
          <p:nvPr>
            <p:ph idx="1"/>
          </p:nvPr>
        </p:nvPicPr>
        <p:blipFill>
          <a:blip r:embed="rId3"/>
          <a:srcRect/>
          <a:stretch>
            <a:fillRect/>
          </a:stretch>
        </p:blipFill>
        <p:spPr>
          <a:xfrm rot="20867496">
            <a:off x="3755340" y="3603228"/>
            <a:ext cx="5177655" cy="2198780"/>
          </a:xfrm>
          <a:noFill/>
        </p:spPr>
      </p:pic>
      <p:sp>
        <p:nvSpPr>
          <p:cNvPr id="40966" name="TextBox 8"/>
          <p:cNvSpPr txBox="1">
            <a:spLocks noChangeArrowheads="1"/>
          </p:cNvSpPr>
          <p:nvPr/>
        </p:nvSpPr>
        <p:spPr bwMode="auto">
          <a:xfrm>
            <a:off x="304800" y="3884612"/>
            <a:ext cx="3657600" cy="830997"/>
          </a:xfrm>
          <a:prstGeom prst="rect">
            <a:avLst/>
          </a:prstGeom>
          <a:noFill/>
          <a:ln w="9525">
            <a:noFill/>
            <a:miter lim="800000"/>
            <a:headEnd/>
            <a:tailEnd/>
          </a:ln>
        </p:spPr>
        <p:txBody>
          <a:bodyPr wrap="square">
            <a:spAutoFit/>
          </a:bodyPr>
          <a:lstStyle/>
          <a:p>
            <a:r>
              <a:rPr lang="en-US" altLang="zh-CN" dirty="0">
                <a:ea typeface="宋体" pitchFamily="2" charset="-122"/>
              </a:rPr>
              <a:t>Each pixel is considered as a variable</a:t>
            </a:r>
          </a:p>
        </p:txBody>
      </p:sp>
      <p:pic>
        <p:nvPicPr>
          <p:cNvPr id="40967" name="Picture 4"/>
          <p:cNvPicPr>
            <a:picLocks noChangeAspect="1" noChangeArrowheads="1"/>
          </p:cNvPicPr>
          <p:nvPr/>
        </p:nvPicPr>
        <p:blipFill>
          <a:blip r:embed="rId4"/>
          <a:srcRect/>
          <a:stretch>
            <a:fillRect/>
          </a:stretch>
        </p:blipFill>
        <p:spPr bwMode="auto">
          <a:xfrm>
            <a:off x="123825" y="5715000"/>
            <a:ext cx="4067175" cy="990195"/>
          </a:xfrm>
          <a:prstGeom prst="rect">
            <a:avLst/>
          </a:prstGeom>
          <a:noFill/>
          <a:ln w="9525">
            <a:noFill/>
            <a:miter lim="800000"/>
            <a:headEnd/>
            <a:tailEnd/>
          </a:ln>
        </p:spPr>
      </p:pic>
      <p:sp>
        <p:nvSpPr>
          <p:cNvPr id="40968" name="TextBox 10"/>
          <p:cNvSpPr txBox="1">
            <a:spLocks noChangeArrowheads="1"/>
          </p:cNvSpPr>
          <p:nvPr/>
        </p:nvSpPr>
        <p:spPr bwMode="auto">
          <a:xfrm>
            <a:off x="228600" y="4875212"/>
            <a:ext cx="3810000" cy="369888"/>
          </a:xfrm>
          <a:prstGeom prst="rect">
            <a:avLst/>
          </a:prstGeom>
          <a:noFill/>
          <a:ln w="9525">
            <a:noFill/>
            <a:miter lim="800000"/>
            <a:headEnd/>
            <a:tailEnd/>
          </a:ln>
        </p:spPr>
        <p:txBody>
          <a:bodyPr>
            <a:spAutoFit/>
          </a:bodyPr>
          <a:lstStyle/>
          <a:p>
            <a:r>
              <a:rPr lang="en-US" altLang="zh-CN" dirty="0">
                <a:ea typeface="宋体" pitchFamily="2" charset="-122"/>
              </a:rPr>
              <a:t>When we have N images, we have</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 calcmode="lin" valueType="num">
                                      <p:cBhvr additive="base">
                                        <p:cTn id="7" dur="500" fill="hold"/>
                                        <p:tgtEl>
                                          <p:spTgt spid="40963"/>
                                        </p:tgtEl>
                                        <p:attrNameLst>
                                          <p:attrName>ppt_x</p:attrName>
                                        </p:attrNameLst>
                                      </p:cBhvr>
                                      <p:tavLst>
                                        <p:tav tm="0">
                                          <p:val>
                                            <p:strVal val="#ppt_x"/>
                                          </p:val>
                                        </p:tav>
                                        <p:tav tm="100000">
                                          <p:val>
                                            <p:strVal val="#ppt_x"/>
                                          </p:val>
                                        </p:tav>
                                      </p:tavLst>
                                    </p:anim>
                                    <p:anim calcmode="lin" valueType="num">
                                      <p:cBhvr additive="base">
                                        <p:cTn id="8" dur="500" fill="hold"/>
                                        <p:tgtEl>
                                          <p:spTgt spid="4096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4"/>
                                        </p:tgtEl>
                                        <p:attrNameLst>
                                          <p:attrName>style.visibility</p:attrName>
                                        </p:attrNameLst>
                                      </p:cBhvr>
                                      <p:to>
                                        <p:strVal val="visible"/>
                                      </p:to>
                                    </p:set>
                                    <p:anim calcmode="lin" valueType="num">
                                      <p:cBhvr additive="base">
                                        <p:cTn id="11" dur="500" fill="hold"/>
                                        <p:tgtEl>
                                          <p:spTgt spid="40964"/>
                                        </p:tgtEl>
                                        <p:attrNameLst>
                                          <p:attrName>ppt_x</p:attrName>
                                        </p:attrNameLst>
                                      </p:cBhvr>
                                      <p:tavLst>
                                        <p:tav tm="0">
                                          <p:val>
                                            <p:strVal val="#ppt_x"/>
                                          </p:val>
                                        </p:tav>
                                        <p:tav tm="100000">
                                          <p:val>
                                            <p:strVal val="#ppt_x"/>
                                          </p:val>
                                        </p:tav>
                                      </p:tavLst>
                                    </p:anim>
                                    <p:anim calcmode="lin" valueType="num">
                                      <p:cBhvr additive="base">
                                        <p:cTn id="12"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0966"/>
                                        </p:tgtEl>
                                        <p:attrNameLst>
                                          <p:attrName>style.visibility</p:attrName>
                                        </p:attrNameLst>
                                      </p:cBhvr>
                                      <p:to>
                                        <p:strVal val="visible"/>
                                      </p:to>
                                    </p:set>
                                    <p:anim calcmode="lin" valueType="num">
                                      <p:cBhvr additive="base">
                                        <p:cTn id="17" dur="500" fill="hold"/>
                                        <p:tgtEl>
                                          <p:spTgt spid="40966"/>
                                        </p:tgtEl>
                                        <p:attrNameLst>
                                          <p:attrName>ppt_x</p:attrName>
                                        </p:attrNameLst>
                                      </p:cBhvr>
                                      <p:tavLst>
                                        <p:tav tm="0">
                                          <p:val>
                                            <p:strVal val="#ppt_x"/>
                                          </p:val>
                                        </p:tav>
                                        <p:tav tm="100000">
                                          <p:val>
                                            <p:strVal val="#ppt_x"/>
                                          </p:val>
                                        </p:tav>
                                      </p:tavLst>
                                    </p:anim>
                                    <p:anim calcmode="lin" valueType="num">
                                      <p:cBhvr additive="base">
                                        <p:cTn id="18" dur="500" fill="hold"/>
                                        <p:tgtEl>
                                          <p:spTgt spid="4096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0968"/>
                                        </p:tgtEl>
                                        <p:attrNameLst>
                                          <p:attrName>style.visibility</p:attrName>
                                        </p:attrNameLst>
                                      </p:cBhvr>
                                      <p:to>
                                        <p:strVal val="visible"/>
                                      </p:to>
                                    </p:set>
                                    <p:anim calcmode="lin" valueType="num">
                                      <p:cBhvr additive="base">
                                        <p:cTn id="21" dur="500" fill="hold"/>
                                        <p:tgtEl>
                                          <p:spTgt spid="40968"/>
                                        </p:tgtEl>
                                        <p:attrNameLst>
                                          <p:attrName>ppt_x</p:attrName>
                                        </p:attrNameLst>
                                      </p:cBhvr>
                                      <p:tavLst>
                                        <p:tav tm="0">
                                          <p:val>
                                            <p:strVal val="#ppt_x"/>
                                          </p:val>
                                        </p:tav>
                                        <p:tav tm="100000">
                                          <p:val>
                                            <p:strVal val="#ppt_x"/>
                                          </p:val>
                                        </p:tav>
                                      </p:tavLst>
                                    </p:anim>
                                    <p:anim calcmode="lin" valueType="num">
                                      <p:cBhvr additive="base">
                                        <p:cTn id="22" dur="500" fill="hold"/>
                                        <p:tgtEl>
                                          <p:spTgt spid="4096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967"/>
                                        </p:tgtEl>
                                        <p:attrNameLst>
                                          <p:attrName>style.visibility</p:attrName>
                                        </p:attrNameLst>
                                      </p:cBhvr>
                                      <p:to>
                                        <p:strVal val="visible"/>
                                      </p:to>
                                    </p:set>
                                    <p:anim calcmode="lin" valueType="num">
                                      <p:cBhvr additive="base">
                                        <p:cTn id="25" dur="500" fill="hold"/>
                                        <p:tgtEl>
                                          <p:spTgt spid="40967"/>
                                        </p:tgtEl>
                                        <p:attrNameLst>
                                          <p:attrName>ppt_x</p:attrName>
                                        </p:attrNameLst>
                                      </p:cBhvr>
                                      <p:tavLst>
                                        <p:tav tm="0">
                                          <p:val>
                                            <p:strVal val="#ppt_x"/>
                                          </p:val>
                                        </p:tav>
                                        <p:tav tm="100000">
                                          <p:val>
                                            <p:strVal val="#ppt_x"/>
                                          </p:val>
                                        </p:tav>
                                      </p:tavLst>
                                    </p:anim>
                                    <p:anim calcmode="lin" valueType="num">
                                      <p:cBhvr additive="base">
                                        <p:cTn id="26" dur="500" fill="hold"/>
                                        <p:tgtEl>
                                          <p:spTgt spid="4096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0965"/>
                                        </p:tgtEl>
                                        <p:attrNameLst>
                                          <p:attrName>style.visibility</p:attrName>
                                        </p:attrNameLst>
                                      </p:cBhvr>
                                      <p:to>
                                        <p:strVal val="visible"/>
                                      </p:to>
                                    </p:set>
                                    <p:anim calcmode="lin" valueType="num">
                                      <p:cBhvr additive="base">
                                        <p:cTn id="29" dur="500" fill="hold"/>
                                        <p:tgtEl>
                                          <p:spTgt spid="40965"/>
                                        </p:tgtEl>
                                        <p:attrNameLst>
                                          <p:attrName>ppt_x</p:attrName>
                                        </p:attrNameLst>
                                      </p:cBhvr>
                                      <p:tavLst>
                                        <p:tav tm="0">
                                          <p:val>
                                            <p:strVal val="#ppt_x"/>
                                          </p:val>
                                        </p:tav>
                                        <p:tav tm="100000">
                                          <p:val>
                                            <p:strVal val="#ppt_x"/>
                                          </p:val>
                                        </p:tav>
                                      </p:tavLst>
                                    </p:anim>
                                    <p:anim calcmode="lin" valueType="num">
                                      <p:cBhvr additive="base">
                                        <p:cTn id="30" dur="500" fill="hold"/>
                                        <p:tgtEl>
                                          <p:spTgt spid="40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6" grpId="0"/>
      <p:bldP spid="4096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3"/>
          <p:cNvSpPr>
            <a:spLocks noChangeArrowheads="1"/>
          </p:cNvSpPr>
          <p:nvPr/>
        </p:nvSpPr>
        <p:spPr bwMode="auto">
          <a:xfrm>
            <a:off x="1000125" y="1643063"/>
            <a:ext cx="7572375" cy="5262562"/>
          </a:xfrm>
          <a:prstGeom prst="rect">
            <a:avLst/>
          </a:prstGeom>
          <a:noFill/>
          <a:ln w="9525">
            <a:noFill/>
            <a:miter lim="800000"/>
            <a:headEnd/>
            <a:tailEnd/>
          </a:ln>
        </p:spPr>
        <p:txBody>
          <a:bodyPr>
            <a:spAutoFit/>
          </a:bodyPr>
          <a:lstStyle/>
          <a:p>
            <a:pPr>
              <a:buFont typeface="Wingdings" pitchFamily="2" charset="2"/>
              <a:buChar char="Ø"/>
            </a:pPr>
            <a:r>
              <a:rPr lang="zh-CN" altLang="en-US" sz="2800" b="1">
                <a:solidFill>
                  <a:srgbClr val="00B0F0"/>
                </a:solidFill>
                <a:ea typeface="宋体" pitchFamily="2" charset="-122"/>
              </a:rPr>
              <a:t>人物面部图像  </a:t>
            </a:r>
            <a:r>
              <a:rPr lang="en-US" altLang="zh-CN" sz="2800" b="1">
                <a:ea typeface="宋体" pitchFamily="2" charset="-122"/>
              </a:rPr>
              <a:t>- </a:t>
            </a:r>
            <a:r>
              <a:rPr lang="zh-CN" altLang="en-US" sz="2800" b="1">
                <a:ea typeface="宋体" pitchFamily="2" charset="-122"/>
              </a:rPr>
              <a:t>人脸检测或识别</a:t>
            </a:r>
            <a:endParaRPr lang="en-US" altLang="zh-CN" sz="2800" b="1">
              <a:ea typeface="宋体" pitchFamily="2" charset="-122"/>
            </a:endParaRPr>
          </a:p>
          <a:p>
            <a:pPr>
              <a:buFont typeface="Wingdings" pitchFamily="2" charset="2"/>
              <a:buChar char="Ø"/>
            </a:pPr>
            <a:endParaRPr lang="en-US" altLang="zh-CN" sz="2800" b="1">
              <a:ea typeface="宋体" pitchFamily="2" charset="-122"/>
            </a:endParaRPr>
          </a:p>
          <a:p>
            <a:pPr>
              <a:buFont typeface="Wingdings" pitchFamily="2" charset="2"/>
              <a:buChar char="Ø"/>
            </a:pPr>
            <a:r>
              <a:rPr lang="zh-CN" altLang="en-US" sz="2800" b="1">
                <a:solidFill>
                  <a:srgbClr val="00B050"/>
                </a:solidFill>
                <a:ea typeface="宋体" pitchFamily="2" charset="-122"/>
              </a:rPr>
              <a:t>手写体数字或字符图像 </a:t>
            </a:r>
            <a:r>
              <a:rPr lang="en-US" altLang="zh-CN" sz="2800" b="1">
                <a:ea typeface="宋体" pitchFamily="2" charset="-122"/>
              </a:rPr>
              <a:t>– </a:t>
            </a:r>
            <a:r>
              <a:rPr lang="zh-CN" altLang="en-US" sz="2800" b="1">
                <a:ea typeface="宋体" pitchFamily="2" charset="-122"/>
              </a:rPr>
              <a:t>手写体识别或鉴别</a:t>
            </a:r>
            <a:endParaRPr lang="en-US" altLang="zh-CN" sz="2800" b="1">
              <a:ea typeface="宋体" pitchFamily="2" charset="-122"/>
            </a:endParaRPr>
          </a:p>
          <a:p>
            <a:pPr>
              <a:buFont typeface="Wingdings" pitchFamily="2" charset="2"/>
              <a:buChar char="Ø"/>
            </a:pPr>
            <a:endParaRPr lang="en-US" altLang="zh-CN" sz="2800" b="1">
              <a:solidFill>
                <a:srgbClr val="00B050"/>
              </a:solidFill>
              <a:ea typeface="宋体" pitchFamily="2" charset="-122"/>
            </a:endParaRPr>
          </a:p>
          <a:p>
            <a:pPr>
              <a:buFont typeface="Wingdings" pitchFamily="2" charset="2"/>
              <a:buChar char="Ø"/>
            </a:pPr>
            <a:r>
              <a:rPr lang="zh-CN" altLang="en-US" sz="2800" b="1">
                <a:solidFill>
                  <a:srgbClr val="00B0F0"/>
                </a:solidFill>
                <a:ea typeface="宋体" pitchFamily="2" charset="-122"/>
              </a:rPr>
              <a:t>指纹图像 </a:t>
            </a:r>
            <a:r>
              <a:rPr lang="en-US" altLang="zh-CN" sz="2800" b="1">
                <a:ea typeface="宋体" pitchFamily="2" charset="-122"/>
              </a:rPr>
              <a:t>– </a:t>
            </a:r>
            <a:r>
              <a:rPr lang="zh-CN" altLang="en-US" sz="2800" b="1">
                <a:ea typeface="宋体" pitchFamily="2" charset="-122"/>
              </a:rPr>
              <a:t>指纹检测或识别</a:t>
            </a:r>
            <a:endParaRPr lang="en-US" altLang="zh-CN" sz="2800" b="1">
              <a:ea typeface="宋体" pitchFamily="2" charset="-122"/>
            </a:endParaRPr>
          </a:p>
          <a:p>
            <a:pPr>
              <a:buFont typeface="Wingdings" pitchFamily="2" charset="2"/>
              <a:buChar char="Ø"/>
            </a:pPr>
            <a:endParaRPr lang="en-US" altLang="zh-CN" sz="2800" b="1">
              <a:solidFill>
                <a:srgbClr val="00B0F0"/>
              </a:solidFill>
              <a:ea typeface="宋体" pitchFamily="2" charset="-122"/>
            </a:endParaRPr>
          </a:p>
          <a:p>
            <a:pPr>
              <a:buFont typeface="Wingdings" pitchFamily="2" charset="2"/>
              <a:buChar char="Ø"/>
            </a:pPr>
            <a:r>
              <a:rPr lang="zh-CN" altLang="en-US" sz="2800" b="1">
                <a:solidFill>
                  <a:srgbClr val="00B050"/>
                </a:solidFill>
                <a:ea typeface="宋体" pitchFamily="2" charset="-122"/>
              </a:rPr>
              <a:t>纹理图像 </a:t>
            </a:r>
            <a:r>
              <a:rPr lang="en-US" altLang="zh-CN" sz="2800" b="1">
                <a:ea typeface="宋体" pitchFamily="2" charset="-122"/>
              </a:rPr>
              <a:t>– </a:t>
            </a:r>
            <a:r>
              <a:rPr lang="zh-CN" altLang="en-US" sz="2800" b="1">
                <a:ea typeface="宋体" pitchFamily="2" charset="-122"/>
              </a:rPr>
              <a:t>纹理检测与识别</a:t>
            </a:r>
            <a:endParaRPr lang="en-US" altLang="zh-CN" sz="2800" b="1">
              <a:ea typeface="宋体" pitchFamily="2" charset="-122"/>
            </a:endParaRPr>
          </a:p>
          <a:p>
            <a:pPr>
              <a:buFont typeface="Wingdings" pitchFamily="2" charset="2"/>
              <a:buChar char="Ø"/>
            </a:pPr>
            <a:endParaRPr lang="en-US" altLang="zh-CN" sz="2800" b="1">
              <a:solidFill>
                <a:srgbClr val="00B050"/>
              </a:solidFill>
              <a:ea typeface="宋体" pitchFamily="2" charset="-122"/>
            </a:endParaRPr>
          </a:p>
          <a:p>
            <a:pPr>
              <a:buFont typeface="Wingdings" pitchFamily="2" charset="2"/>
              <a:buChar char="Ø"/>
            </a:pPr>
            <a:r>
              <a:rPr lang="zh-CN" altLang="en-US" sz="2800" b="1">
                <a:solidFill>
                  <a:srgbClr val="00B0F0"/>
                </a:solidFill>
                <a:ea typeface="宋体" pitchFamily="2" charset="-122"/>
              </a:rPr>
              <a:t>虹膜图像 </a:t>
            </a:r>
            <a:r>
              <a:rPr lang="en-US" altLang="zh-CN" sz="2800" b="1">
                <a:ea typeface="宋体" pitchFamily="2" charset="-122"/>
              </a:rPr>
              <a:t>– </a:t>
            </a:r>
            <a:r>
              <a:rPr lang="zh-CN" altLang="en-US" sz="2800" b="1">
                <a:ea typeface="宋体" pitchFamily="2" charset="-122"/>
              </a:rPr>
              <a:t>虹膜识别</a:t>
            </a:r>
            <a:endParaRPr lang="en-US" altLang="zh-CN" sz="2800" b="1">
              <a:ea typeface="宋体" pitchFamily="2" charset="-122"/>
            </a:endParaRPr>
          </a:p>
          <a:p>
            <a:pPr>
              <a:buFont typeface="Wingdings" pitchFamily="2" charset="2"/>
              <a:buChar char="Ø"/>
            </a:pPr>
            <a:endParaRPr lang="en-US" altLang="zh-CN" sz="2800" b="1">
              <a:solidFill>
                <a:srgbClr val="00B0F0"/>
              </a:solidFill>
              <a:ea typeface="宋体" pitchFamily="2" charset="-122"/>
            </a:endParaRPr>
          </a:p>
          <a:p>
            <a:pPr>
              <a:buFont typeface="Wingdings" pitchFamily="2" charset="2"/>
              <a:buChar char="Ø"/>
            </a:pPr>
            <a:r>
              <a:rPr lang="zh-CN" altLang="en-US" sz="2800" b="1">
                <a:ea typeface="宋体" pitchFamily="2" charset="-122"/>
              </a:rPr>
              <a:t>。。。。。。</a:t>
            </a:r>
            <a:endParaRPr lang="en-US" altLang="zh-CN" sz="2800" b="1">
              <a:ea typeface="宋体" pitchFamily="2" charset="-122"/>
            </a:endParaRPr>
          </a:p>
          <a:p>
            <a:pPr>
              <a:buFont typeface="Wingdings" pitchFamily="2" charset="2"/>
              <a:buChar char="Ø"/>
            </a:pPr>
            <a:endParaRPr lang="zh-CN" altLang="en-US" sz="2800" b="1">
              <a:ea typeface="宋体" pitchFamily="2" charset="-122"/>
            </a:endParaRPr>
          </a:p>
        </p:txBody>
      </p:sp>
      <p:sp>
        <p:nvSpPr>
          <p:cNvPr id="38915" name="Rectangle 2"/>
          <p:cNvSpPr>
            <a:spLocks noGrp="1" noChangeArrowheads="1"/>
          </p:cNvSpPr>
          <p:nvPr>
            <p:ph type="title"/>
          </p:nvPr>
        </p:nvSpPr>
        <p:spPr>
          <a:xfrm>
            <a:off x="685800" y="381000"/>
            <a:ext cx="7772400" cy="962025"/>
          </a:xfrm>
        </p:spPr>
        <p:txBody>
          <a:bodyPr anchor="t"/>
          <a:lstStyle/>
          <a:p>
            <a:pPr eaLnBrk="1" hangingPunct="1"/>
            <a:r>
              <a:rPr lang="zh-CN" altLang="en-US" dirty="0" smtClean="0">
                <a:latin typeface="黑体" pitchFamily="49" charset="-122"/>
                <a:ea typeface="黑体" pitchFamily="49" charset="-122"/>
              </a:rPr>
              <a:t>常见的真实高维数据示例</a:t>
            </a:r>
          </a:p>
        </p:txBody>
      </p:sp>
      <p:sp>
        <p:nvSpPr>
          <p:cNvPr id="38916" name="灯片编号占位符 5"/>
          <p:cNvSpPr>
            <a:spLocks noGrp="1"/>
          </p:cNvSpPr>
          <p:nvPr>
            <p:ph type="sldNum" sz="quarter" idx="4294967295"/>
          </p:nvPr>
        </p:nvSpPr>
        <p:spPr>
          <a:xfrm>
            <a:off x="6553200" y="6248400"/>
            <a:ext cx="2133600" cy="457200"/>
          </a:xfrm>
          <a:prstGeom prst="rect">
            <a:avLst/>
          </a:prstGeom>
          <a:noFill/>
        </p:spPr>
        <p:txBody>
          <a:bodyPr/>
          <a:lstStyle/>
          <a:p>
            <a:fld id="{25E1B351-058C-4F57-8008-24C47FD5ECF9}" type="slidenum">
              <a:rPr lang="en-US" altLang="zh-CN" b="1" smtClean="0">
                <a:latin typeface="Arial" pitchFamily="34" charset="0"/>
              </a:rPr>
              <a:pPr/>
              <a:t>29</a:t>
            </a:fld>
            <a:endParaRPr lang="en-US" altLang="zh-CN" b="1" smtClean="0">
              <a:latin typeface="Arial" pitchFamily="34" charset="0"/>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061"/>
          <p:cNvSpPr>
            <a:spLocks noGrp="1" noChangeArrowheads="1"/>
          </p:cNvSpPr>
          <p:nvPr>
            <p:ph type="sldNum" sz="quarter" idx="12"/>
          </p:nvPr>
        </p:nvSpPr>
        <p:spPr>
          <a:noFill/>
        </p:spPr>
        <p:txBody>
          <a:bodyPr/>
          <a:lstStyle/>
          <a:p>
            <a:fld id="{31A24866-AA71-4E01-81C7-D1D4A1A4E60C}" type="slidenum">
              <a:rPr lang="en-US" altLang="zh-CN" smtClean="0">
                <a:ea typeface="宋体" pitchFamily="2" charset="-122"/>
              </a:rPr>
              <a:pPr/>
              <a:t>3</a:t>
            </a:fld>
            <a:endParaRPr lang="en-US" altLang="zh-CN" smtClean="0">
              <a:ea typeface="宋体" pitchFamily="2" charset="-122"/>
            </a:endParaRPr>
          </a:p>
        </p:txBody>
      </p:sp>
      <p:sp>
        <p:nvSpPr>
          <p:cNvPr id="13315" name="Slide Number Placeholder 6"/>
          <p:cNvSpPr txBox="1">
            <a:spLocks noGrp="1"/>
          </p:cNvSpPr>
          <p:nvPr/>
        </p:nvSpPr>
        <p:spPr bwMode="auto">
          <a:xfrm>
            <a:off x="7239000" y="6477000"/>
            <a:ext cx="1905000" cy="381000"/>
          </a:xfrm>
          <a:prstGeom prst="rect">
            <a:avLst/>
          </a:prstGeom>
          <a:noFill/>
          <a:ln w="9525">
            <a:noFill/>
            <a:miter lim="800000"/>
            <a:headEnd/>
            <a:tailEnd/>
          </a:ln>
        </p:spPr>
        <p:txBody>
          <a:bodyPr anchor="b"/>
          <a:lstStyle/>
          <a:p>
            <a:pPr algn="r"/>
            <a:fld id="{0B61F915-1204-4DB6-A03C-5B1F9371EAEC}" type="slidenum">
              <a:rPr lang="en-US" altLang="zh-CN" sz="1200">
                <a:ea typeface="宋体" pitchFamily="2" charset="-122"/>
              </a:rPr>
              <a:pPr algn="r"/>
              <a:t>3</a:t>
            </a:fld>
            <a:endParaRPr lang="en-US" altLang="zh-CN" sz="1200">
              <a:ea typeface="宋体" pitchFamily="2" charset="-122"/>
            </a:endParaRPr>
          </a:p>
        </p:txBody>
      </p:sp>
      <p:sp>
        <p:nvSpPr>
          <p:cNvPr id="13316" name="Rectangle 2"/>
          <p:cNvSpPr>
            <a:spLocks noGrp="1" noChangeArrowheads="1"/>
          </p:cNvSpPr>
          <p:nvPr>
            <p:ph type="title"/>
          </p:nvPr>
        </p:nvSpPr>
        <p:spPr>
          <a:noFill/>
        </p:spPr>
        <p:txBody>
          <a:bodyPr lIns="92075" tIns="46038" rIns="92075" bIns="46038" anchor="ctr"/>
          <a:lstStyle/>
          <a:p>
            <a:pPr eaLnBrk="1" hangingPunct="1"/>
            <a:r>
              <a:rPr lang="en-US" altLang="zh-CN" sz="3200" smtClean="0">
                <a:ea typeface="宋体" pitchFamily="2" charset="-122"/>
              </a:rPr>
              <a:t>Data Preprocessing:  Outline</a:t>
            </a:r>
          </a:p>
        </p:txBody>
      </p:sp>
      <p:sp>
        <p:nvSpPr>
          <p:cNvPr id="13317" name="Rectangle 3"/>
          <p:cNvSpPr>
            <a:spLocks noGrp="1" noChangeArrowheads="1"/>
          </p:cNvSpPr>
          <p:nvPr>
            <p:ph type="body" sz="half" idx="1"/>
          </p:nvPr>
        </p:nvSpPr>
        <p:spPr>
          <a:xfrm>
            <a:off x="381000" y="1143000"/>
            <a:ext cx="8229600" cy="5105400"/>
          </a:xfrm>
          <a:noFill/>
        </p:spPr>
        <p:txBody>
          <a:bodyPr lIns="92075" tIns="46038" rIns="92075" bIns="46038"/>
          <a:lstStyle/>
          <a:p>
            <a:pPr eaLnBrk="1" hangingPunct="1">
              <a:lnSpc>
                <a:spcPct val="150000"/>
              </a:lnSpc>
            </a:pPr>
            <a:r>
              <a:rPr lang="en-US" altLang="zh-CN" sz="2400" dirty="0" smtClean="0">
                <a:latin typeface="Calibri" pitchFamily="34" charset="0"/>
                <a:ea typeface="宋体" pitchFamily="2" charset="-122"/>
              </a:rPr>
              <a:t>Data Preprocessing: An Overview</a:t>
            </a:r>
          </a:p>
          <a:p>
            <a:pPr lvl="1" eaLnBrk="1" hangingPunct="1">
              <a:lnSpc>
                <a:spcPct val="150000"/>
              </a:lnSpc>
            </a:pPr>
            <a:r>
              <a:rPr lang="en-US" altLang="zh-CN" dirty="0" smtClean="0">
                <a:latin typeface="Calibri" pitchFamily="34" charset="0"/>
                <a:ea typeface="宋体" pitchFamily="2" charset="-122"/>
              </a:rPr>
              <a:t>Data Quality</a:t>
            </a:r>
          </a:p>
          <a:p>
            <a:pPr lvl="1" eaLnBrk="1" hangingPunct="1">
              <a:lnSpc>
                <a:spcPct val="150000"/>
              </a:lnSpc>
            </a:pPr>
            <a:r>
              <a:rPr lang="en-US" altLang="zh-CN" dirty="0" smtClean="0">
                <a:latin typeface="Calibri" pitchFamily="34" charset="0"/>
                <a:ea typeface="宋体" pitchFamily="2" charset="-122"/>
              </a:rPr>
              <a:t>Major Tasks in Data Preprocessing</a:t>
            </a:r>
          </a:p>
          <a:p>
            <a:pPr eaLnBrk="1" hangingPunct="1">
              <a:lnSpc>
                <a:spcPct val="150000"/>
              </a:lnSpc>
            </a:pPr>
            <a:r>
              <a:rPr lang="en-US" altLang="zh-CN" sz="2400" dirty="0" smtClean="0">
                <a:latin typeface="Calibri" pitchFamily="34" charset="0"/>
                <a:ea typeface="宋体" pitchFamily="2" charset="-122"/>
              </a:rPr>
              <a:t>Data Cleaning</a:t>
            </a:r>
          </a:p>
          <a:p>
            <a:pPr eaLnBrk="1" hangingPunct="1">
              <a:lnSpc>
                <a:spcPct val="150000"/>
              </a:lnSpc>
            </a:pPr>
            <a:r>
              <a:rPr lang="en-US" altLang="zh-CN" sz="2400" dirty="0" smtClean="0">
                <a:latin typeface="Calibri" pitchFamily="34" charset="0"/>
                <a:ea typeface="宋体" pitchFamily="2" charset="-122"/>
              </a:rPr>
              <a:t>Data Integration</a:t>
            </a:r>
          </a:p>
          <a:p>
            <a:pPr eaLnBrk="1" hangingPunct="1">
              <a:lnSpc>
                <a:spcPct val="150000"/>
              </a:lnSpc>
            </a:pPr>
            <a:r>
              <a:rPr lang="en-US" altLang="zh-CN" sz="2400" dirty="0" smtClean="0">
                <a:latin typeface="Calibri" pitchFamily="34" charset="0"/>
                <a:ea typeface="宋体" pitchFamily="2" charset="-122"/>
              </a:rPr>
              <a:t>Data Reduction</a:t>
            </a:r>
          </a:p>
          <a:p>
            <a:pPr eaLnBrk="1" hangingPunct="1">
              <a:lnSpc>
                <a:spcPct val="150000"/>
              </a:lnSpc>
            </a:pPr>
            <a:r>
              <a:rPr lang="en-US" altLang="zh-CN" sz="2400" dirty="0" smtClean="0">
                <a:latin typeface="Calibri" pitchFamily="34" charset="0"/>
                <a:ea typeface="宋体" pitchFamily="2" charset="-122"/>
              </a:rPr>
              <a:t>Data Transformation</a:t>
            </a:r>
          </a:p>
          <a:p>
            <a:pPr eaLnBrk="1" hangingPunct="1">
              <a:lnSpc>
                <a:spcPct val="150000"/>
              </a:lnSpc>
            </a:pPr>
            <a:r>
              <a:rPr lang="en-US" altLang="zh-CN" sz="2400" dirty="0" smtClean="0">
                <a:latin typeface="Calibri" pitchFamily="34" charset="0"/>
                <a:ea typeface="宋体" pitchFamily="2" charset="-122"/>
              </a:rPr>
              <a:t>Linear Algebra (</a:t>
            </a:r>
            <a:r>
              <a:rPr lang="zh-CN" altLang="en-US" sz="2400" dirty="0" smtClean="0">
                <a:latin typeface="Calibri" pitchFamily="34" charset="0"/>
                <a:ea typeface="宋体" pitchFamily="2" charset="-122"/>
              </a:rPr>
              <a:t>线性代数</a:t>
            </a:r>
            <a:r>
              <a:rPr lang="en-US" altLang="zh-CN" sz="2400" dirty="0" smtClean="0">
                <a:latin typeface="Calibri" pitchFamily="34" charset="0"/>
                <a:ea typeface="宋体" pitchFamily="2" charset="-122"/>
              </a:rPr>
              <a:t>)</a:t>
            </a:r>
          </a:p>
          <a:p>
            <a:pPr eaLnBrk="1" hangingPunct="1">
              <a:lnSpc>
                <a:spcPct val="150000"/>
              </a:lnSpc>
            </a:pPr>
            <a:r>
              <a:rPr lang="en-US" altLang="zh-CN" sz="2400" dirty="0" smtClean="0">
                <a:latin typeface="Calibri" pitchFamily="34" charset="0"/>
                <a:ea typeface="宋体" pitchFamily="2" charset="-122"/>
              </a:rPr>
              <a:t>Summary</a:t>
            </a:r>
          </a:p>
        </p:txBody>
      </p:sp>
      <p:sp>
        <p:nvSpPr>
          <p:cNvPr id="13318" name="AutoShape 4"/>
          <p:cNvSpPr>
            <a:spLocks noChangeArrowheads="1"/>
          </p:cNvSpPr>
          <p:nvPr/>
        </p:nvSpPr>
        <p:spPr bwMode="auto">
          <a:xfrm rot="9430553">
            <a:off x="5330825" y="1225550"/>
            <a:ext cx="522288" cy="485775"/>
          </a:xfrm>
          <a:prstGeom prst="notchedRightArrow">
            <a:avLst>
              <a:gd name="adj1" fmla="val 50000"/>
              <a:gd name="adj2" fmla="val 26879"/>
            </a:avLst>
          </a:prstGeom>
          <a:solidFill>
            <a:srgbClr val="339966"/>
          </a:solidFill>
          <a:ln w="9525">
            <a:solidFill>
              <a:schemeClr val="tx1"/>
            </a:solidFill>
            <a:miter lim="800000"/>
            <a:headEnd/>
            <a:tailEnd/>
          </a:ln>
        </p:spPr>
        <p:txBody>
          <a:bodyPr wrap="none" anchor="ctr"/>
          <a:lstStyle/>
          <a:p>
            <a:endParaRPr lang="zh-CN" altLang="zh-CN">
              <a:ea typeface="宋体" pitchFamily="2" charset="-122"/>
            </a:endParaRPr>
          </a:p>
        </p:txBody>
      </p:sp>
    </p:spTree>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a:spLocks noGrp="1"/>
          </p:cNvSpPr>
          <p:nvPr>
            <p:ph idx="1"/>
          </p:nvPr>
        </p:nvSpPr>
        <p:spPr>
          <a:xfrm>
            <a:off x="76200" y="1295400"/>
            <a:ext cx="8718550" cy="5334000"/>
          </a:xfrm>
        </p:spPr>
        <p:txBody>
          <a:bodyPr/>
          <a:lstStyle/>
          <a:p>
            <a:pPr eaLnBrk="1" hangingPunct="1"/>
            <a:r>
              <a:rPr lang="en-US" altLang="zh-CN" sz="3000" smtClean="0">
                <a:solidFill>
                  <a:srgbClr val="FF0000"/>
                </a:solidFill>
                <a:ea typeface="宋体" pitchFamily="2" charset="-122"/>
              </a:rPr>
              <a:t>How</a:t>
            </a:r>
            <a:r>
              <a:rPr lang="zh-CN" altLang="en-US" sz="3000" smtClean="0">
                <a:solidFill>
                  <a:srgbClr val="FF0000"/>
                </a:solidFill>
                <a:ea typeface="宋体" pitchFamily="2" charset="-122"/>
              </a:rPr>
              <a:t>？</a:t>
            </a:r>
            <a:r>
              <a:rPr lang="en-US" altLang="zh-CN" sz="3000" i="1" smtClean="0">
                <a:solidFill>
                  <a:srgbClr val="00B050"/>
                </a:solidFill>
                <a:ea typeface="宋体" pitchFamily="2" charset="-122"/>
              </a:rPr>
              <a:t>- </a:t>
            </a:r>
            <a:r>
              <a:rPr lang="zh-CN" altLang="en-US" sz="3000" i="1" smtClean="0">
                <a:solidFill>
                  <a:srgbClr val="00B050"/>
                </a:solidFill>
                <a:ea typeface="宋体" pitchFamily="2" charset="-122"/>
              </a:rPr>
              <a:t>特征提取 </a:t>
            </a:r>
            <a:r>
              <a:rPr lang="en-US" altLang="zh-CN" sz="3000" i="1" smtClean="0">
                <a:solidFill>
                  <a:srgbClr val="00B050"/>
                </a:solidFill>
                <a:ea typeface="宋体" pitchFamily="2" charset="-122"/>
              </a:rPr>
              <a:t>vs </a:t>
            </a:r>
            <a:r>
              <a:rPr lang="zh-CN" altLang="en-US" sz="3000" i="1" smtClean="0">
                <a:solidFill>
                  <a:srgbClr val="00B050"/>
                </a:solidFill>
                <a:ea typeface="宋体" pitchFamily="2" charset="-122"/>
              </a:rPr>
              <a:t>特征选择</a:t>
            </a:r>
            <a:endParaRPr lang="en-US" altLang="zh-CN" sz="3000" i="1" smtClean="0">
              <a:solidFill>
                <a:srgbClr val="00B050"/>
              </a:solidFill>
              <a:ea typeface="宋体" pitchFamily="2" charset="-122"/>
            </a:endParaRPr>
          </a:p>
          <a:p>
            <a:pPr lvl="1" eaLnBrk="1" hangingPunct="1">
              <a:buFont typeface="Wingdings" pitchFamily="2" charset="2"/>
              <a:buChar char="Ø"/>
            </a:pPr>
            <a:r>
              <a:rPr lang="zh-CN" altLang="en-US" sz="2300" smtClean="0">
                <a:solidFill>
                  <a:srgbClr val="0070C0"/>
                </a:solidFill>
                <a:ea typeface="宋体" pitchFamily="2" charset="-122"/>
              </a:rPr>
              <a:t>特征提取</a:t>
            </a:r>
            <a:r>
              <a:rPr lang="zh-CN" altLang="en-US" sz="2300" smtClean="0">
                <a:ea typeface="宋体" pitchFamily="2" charset="-122"/>
              </a:rPr>
              <a:t>（或</a:t>
            </a:r>
            <a:r>
              <a:rPr lang="zh-CN" altLang="en-US" sz="2300" smtClean="0">
                <a:solidFill>
                  <a:srgbClr val="0070C0"/>
                </a:solidFill>
                <a:ea typeface="宋体" pitchFamily="2" charset="-122"/>
              </a:rPr>
              <a:t>特征学习</a:t>
            </a:r>
            <a:r>
              <a:rPr lang="zh-CN" altLang="en-US" sz="2300" smtClean="0">
                <a:ea typeface="宋体" pitchFamily="2" charset="-122"/>
              </a:rPr>
              <a:t>，</a:t>
            </a:r>
            <a:r>
              <a:rPr lang="en-US" altLang="zh-CN" sz="2300" smtClean="0">
                <a:ea typeface="宋体" pitchFamily="2" charset="-122"/>
              </a:rPr>
              <a:t>feature learning</a:t>
            </a:r>
            <a:r>
              <a:rPr lang="zh-CN" altLang="en-US" sz="2300" smtClean="0">
                <a:ea typeface="宋体" pitchFamily="2" charset="-122"/>
              </a:rPr>
              <a:t>）</a:t>
            </a:r>
            <a:r>
              <a:rPr lang="en-US" altLang="zh-CN" sz="2300" smtClean="0">
                <a:ea typeface="宋体" pitchFamily="2" charset="-122"/>
              </a:rPr>
              <a:t>: </a:t>
            </a:r>
            <a:r>
              <a:rPr lang="zh-CN" altLang="en-US" sz="2300" smtClean="0">
                <a:ea typeface="宋体" pitchFamily="2" charset="-122"/>
              </a:rPr>
              <a:t>通过特征映射 </a:t>
            </a:r>
            <a:r>
              <a:rPr lang="en-US" altLang="zh-CN" sz="2300" smtClean="0">
                <a:ea typeface="宋体" pitchFamily="2" charset="-122"/>
              </a:rPr>
              <a:t>(mapping) </a:t>
            </a:r>
            <a:r>
              <a:rPr lang="zh-CN" altLang="en-US" sz="2300" smtClean="0">
                <a:ea typeface="宋体" pitchFamily="2" charset="-122"/>
              </a:rPr>
              <a:t>或投影变换</a:t>
            </a:r>
            <a:r>
              <a:rPr lang="en-US" altLang="zh-CN" sz="2300" smtClean="0">
                <a:ea typeface="宋体" pitchFamily="2" charset="-122"/>
              </a:rPr>
              <a:t>(projection transformation) </a:t>
            </a:r>
            <a:r>
              <a:rPr lang="zh-CN" altLang="en-US" sz="2300" smtClean="0">
                <a:ea typeface="宋体" pitchFamily="2" charset="-122"/>
              </a:rPr>
              <a:t>对原始高维数据进行低维描述的过程。</a:t>
            </a:r>
            <a:r>
              <a:rPr lang="en-US" altLang="zh-CN" sz="2300" i="1" smtClean="0">
                <a:solidFill>
                  <a:schemeClr val="accent2"/>
                </a:solidFill>
                <a:ea typeface="宋体" pitchFamily="2" charset="-122"/>
              </a:rPr>
              <a:t> </a:t>
            </a:r>
            <a:r>
              <a:rPr lang="zh-CN" altLang="en-US" sz="2300" i="1" smtClean="0">
                <a:solidFill>
                  <a:srgbClr val="7030A0"/>
                </a:solidFill>
                <a:ea typeface="宋体" pitchFamily="2" charset="-122"/>
              </a:rPr>
              <a:t>即</a:t>
            </a:r>
            <a:r>
              <a:rPr lang="en-US" altLang="zh-CN" sz="2300" i="1" smtClean="0">
                <a:solidFill>
                  <a:srgbClr val="7030A0"/>
                </a:solidFill>
                <a:ea typeface="宋体" pitchFamily="2" charset="-122"/>
              </a:rPr>
              <a:t>:   </a:t>
            </a:r>
            <a:r>
              <a:rPr lang="en-US" altLang="zh-CN" sz="2300" i="1" smtClean="0">
                <a:solidFill>
                  <a:srgbClr val="00B0F0"/>
                </a:solidFill>
                <a:ea typeface="宋体" pitchFamily="2" charset="-122"/>
              </a:rPr>
              <a:t>Y=f(X)</a:t>
            </a:r>
            <a:r>
              <a:rPr lang="en-US" altLang="zh-CN" sz="2300" i="1" smtClean="0">
                <a:solidFill>
                  <a:srgbClr val="AD8C01"/>
                </a:solidFill>
                <a:ea typeface="宋体" pitchFamily="2" charset="-122"/>
              </a:rPr>
              <a:t>:  f </a:t>
            </a:r>
            <a:r>
              <a:rPr lang="zh-CN" altLang="en-US" sz="2300" smtClean="0">
                <a:solidFill>
                  <a:srgbClr val="AD8C01"/>
                </a:solidFill>
                <a:ea typeface="宋体" pitchFamily="2" charset="-122"/>
              </a:rPr>
              <a:t>是一个</a:t>
            </a:r>
            <a:r>
              <a:rPr lang="zh-CN" altLang="en-US" sz="2300" smtClean="0">
                <a:solidFill>
                  <a:srgbClr val="00B0F0"/>
                </a:solidFill>
                <a:ea typeface="宋体" pitchFamily="2" charset="-122"/>
              </a:rPr>
              <a:t>映射</a:t>
            </a:r>
            <a:r>
              <a:rPr lang="zh-CN" altLang="en-US" sz="2300" smtClean="0">
                <a:solidFill>
                  <a:srgbClr val="AD8C01"/>
                </a:solidFill>
                <a:ea typeface="宋体" pitchFamily="2" charset="-122"/>
              </a:rPr>
              <a:t> 或</a:t>
            </a:r>
            <a:r>
              <a:rPr lang="en-US" altLang="zh-CN" sz="2300" i="1" smtClean="0">
                <a:solidFill>
                  <a:srgbClr val="AD8C01"/>
                </a:solidFill>
                <a:ea typeface="宋体" pitchFamily="2" charset="-122"/>
              </a:rPr>
              <a:t>  </a:t>
            </a:r>
            <a:r>
              <a:rPr lang="en-US" altLang="zh-CN" sz="2300" i="1" smtClean="0">
                <a:solidFill>
                  <a:srgbClr val="00B0F0"/>
                </a:solidFill>
                <a:ea typeface="宋体" pitchFamily="2" charset="-122"/>
              </a:rPr>
              <a:t>Y=W</a:t>
            </a:r>
            <a:r>
              <a:rPr lang="en-US" altLang="zh-CN" sz="2300" baseline="30000" smtClean="0">
                <a:solidFill>
                  <a:srgbClr val="00B0F0"/>
                </a:solidFill>
                <a:ea typeface="宋体" pitchFamily="2" charset="-122"/>
              </a:rPr>
              <a:t>T</a:t>
            </a:r>
            <a:r>
              <a:rPr lang="en-US" altLang="zh-CN" sz="2300" i="1" smtClean="0">
                <a:solidFill>
                  <a:srgbClr val="00B0F0"/>
                </a:solidFill>
                <a:ea typeface="宋体" pitchFamily="2" charset="-122"/>
              </a:rPr>
              <a:t>X</a:t>
            </a:r>
            <a:r>
              <a:rPr lang="en-US" altLang="zh-CN" sz="2300" i="1" smtClean="0">
                <a:solidFill>
                  <a:srgbClr val="AD8C01"/>
                </a:solidFill>
                <a:ea typeface="宋体" pitchFamily="2" charset="-122"/>
              </a:rPr>
              <a:t>:   W </a:t>
            </a:r>
            <a:r>
              <a:rPr lang="zh-CN" altLang="en-US" sz="2300" smtClean="0">
                <a:solidFill>
                  <a:srgbClr val="AD8C01"/>
                </a:solidFill>
                <a:ea typeface="宋体" pitchFamily="2" charset="-122"/>
              </a:rPr>
              <a:t>是</a:t>
            </a:r>
            <a:r>
              <a:rPr lang="zh-CN" altLang="en-US" sz="2300" smtClean="0">
                <a:solidFill>
                  <a:srgbClr val="00B0F0"/>
                </a:solidFill>
                <a:ea typeface="宋体" pitchFamily="2" charset="-122"/>
              </a:rPr>
              <a:t>投影矩阵</a:t>
            </a:r>
            <a:r>
              <a:rPr lang="en-US" altLang="zh-CN" sz="2300" i="1" smtClean="0">
                <a:solidFill>
                  <a:srgbClr val="AD8C01"/>
                </a:solidFill>
                <a:ea typeface="宋体" pitchFamily="2" charset="-122"/>
              </a:rPr>
              <a:t>,              .</a:t>
            </a:r>
            <a:r>
              <a:rPr lang="en-US" altLang="zh-CN" sz="2300" i="1" smtClean="0">
                <a:solidFill>
                  <a:srgbClr val="7030A0"/>
                </a:solidFill>
                <a:ea typeface="宋体" pitchFamily="2" charset="-122"/>
              </a:rPr>
              <a:t> </a:t>
            </a:r>
          </a:p>
          <a:p>
            <a:pPr marL="1317625" lvl="3" indent="-457200" eaLnBrk="1" hangingPunct="1">
              <a:buFont typeface="Wingdings" pitchFamily="2" charset="2"/>
              <a:buChar char="p"/>
            </a:pPr>
            <a:r>
              <a:rPr lang="zh-CN" altLang="en-US" sz="2300" smtClean="0">
                <a:solidFill>
                  <a:srgbClr val="7030A0"/>
                </a:solidFill>
                <a:ea typeface="宋体" pitchFamily="2" charset="-122"/>
              </a:rPr>
              <a:t>典型用途：</a:t>
            </a:r>
            <a:r>
              <a:rPr lang="zh-CN" altLang="en-US" sz="2300" smtClean="0">
                <a:ea typeface="宋体" pitchFamily="2" charset="-122"/>
              </a:rPr>
              <a:t>图像、文档特征提取等。</a:t>
            </a:r>
            <a:endParaRPr lang="en-US" altLang="zh-CN" sz="2300" smtClean="0">
              <a:ea typeface="宋体" pitchFamily="2" charset="-122"/>
            </a:endParaRPr>
          </a:p>
          <a:p>
            <a:pPr marL="1317625" lvl="3" indent="-457200" eaLnBrk="1" hangingPunct="1">
              <a:buFont typeface="Wingdings" pitchFamily="2" charset="2"/>
              <a:buChar char="p"/>
            </a:pPr>
            <a:r>
              <a:rPr lang="zh-CN" altLang="en-US" sz="2300" smtClean="0">
                <a:ea typeface="宋体" pitchFamily="2" charset="-122"/>
              </a:rPr>
              <a:t>此过程</a:t>
            </a:r>
            <a:r>
              <a:rPr lang="zh-CN" altLang="en-US" sz="2300" smtClean="0">
                <a:solidFill>
                  <a:srgbClr val="FF0000"/>
                </a:solidFill>
                <a:ea typeface="宋体" pitchFamily="2" charset="-122"/>
              </a:rPr>
              <a:t>生成新特征</a:t>
            </a:r>
            <a:r>
              <a:rPr lang="zh-CN" altLang="en-US" sz="2300" smtClean="0">
                <a:ea typeface="宋体" pitchFamily="2" charset="-122"/>
              </a:rPr>
              <a:t>。</a:t>
            </a:r>
            <a:endParaRPr lang="en-US" altLang="zh-CN" sz="2300" smtClean="0">
              <a:ea typeface="宋体" pitchFamily="2" charset="-122"/>
            </a:endParaRPr>
          </a:p>
          <a:p>
            <a:pPr lvl="1" eaLnBrk="1" hangingPunct="1">
              <a:buFont typeface="Verdana" pitchFamily="34" charset="0"/>
              <a:buNone/>
            </a:pPr>
            <a:endParaRPr lang="en-US" altLang="zh-CN" sz="2400" smtClean="0">
              <a:ea typeface="宋体" pitchFamily="2" charset="-122"/>
            </a:endParaRPr>
          </a:p>
          <a:p>
            <a:pPr lvl="1" eaLnBrk="1" hangingPunct="1">
              <a:buFont typeface="Wingdings" pitchFamily="2" charset="2"/>
              <a:buChar char="Ø"/>
            </a:pPr>
            <a:r>
              <a:rPr lang="zh-CN" altLang="en-US" sz="2300" smtClean="0">
                <a:solidFill>
                  <a:srgbClr val="0070C0"/>
                </a:solidFill>
                <a:ea typeface="宋体" pitchFamily="2" charset="-122"/>
              </a:rPr>
              <a:t>特征选择</a:t>
            </a:r>
            <a:r>
              <a:rPr lang="zh-CN" altLang="en-US" sz="2300" smtClean="0">
                <a:ea typeface="宋体" pitchFamily="2" charset="-122"/>
              </a:rPr>
              <a:t>（或</a:t>
            </a:r>
            <a:r>
              <a:rPr lang="zh-CN" altLang="en-US" sz="2300" smtClean="0">
                <a:solidFill>
                  <a:srgbClr val="0070C0"/>
                </a:solidFill>
                <a:ea typeface="宋体" pitchFamily="2" charset="-122"/>
              </a:rPr>
              <a:t>特征排序</a:t>
            </a:r>
            <a:r>
              <a:rPr lang="zh-CN" altLang="en-US" sz="2300" smtClean="0">
                <a:ea typeface="宋体" pitchFamily="2" charset="-122"/>
              </a:rPr>
              <a:t>， </a:t>
            </a:r>
            <a:r>
              <a:rPr lang="en-US" altLang="zh-CN" sz="2300" smtClean="0">
                <a:ea typeface="宋体" pitchFamily="2" charset="-122"/>
              </a:rPr>
              <a:t>feature ranking</a:t>
            </a:r>
            <a:r>
              <a:rPr lang="zh-CN" altLang="en-US" sz="2300" smtClean="0">
                <a:ea typeface="宋体" pitchFamily="2" charset="-122"/>
              </a:rPr>
              <a:t>）</a:t>
            </a:r>
            <a:r>
              <a:rPr lang="en-US" altLang="zh-CN" sz="2300" smtClean="0">
                <a:ea typeface="宋体" pitchFamily="2" charset="-122"/>
              </a:rPr>
              <a:t>:  </a:t>
            </a:r>
            <a:r>
              <a:rPr lang="zh-CN" altLang="en-US" sz="2300" smtClean="0">
                <a:ea typeface="宋体" pitchFamily="2" charset="-122"/>
              </a:rPr>
              <a:t>从给定高维数据中选出一组最具描述性的有效特征，从而达到降低空间维度的目的。</a:t>
            </a:r>
            <a:endParaRPr lang="en-US" altLang="zh-CN" sz="2300" smtClean="0">
              <a:ea typeface="宋体" pitchFamily="2" charset="-122"/>
            </a:endParaRPr>
          </a:p>
          <a:p>
            <a:pPr marL="1317625" lvl="3" indent="-457200" eaLnBrk="1" hangingPunct="1">
              <a:buFont typeface="Wingdings" pitchFamily="2" charset="2"/>
              <a:buChar char="p"/>
            </a:pPr>
            <a:r>
              <a:rPr lang="zh-CN" altLang="en-US" sz="2300" smtClean="0">
                <a:solidFill>
                  <a:srgbClr val="7030A0"/>
                </a:solidFill>
                <a:ea typeface="宋体" pitchFamily="2" charset="-122"/>
              </a:rPr>
              <a:t>  典型用途：</a:t>
            </a:r>
            <a:r>
              <a:rPr lang="zh-CN" altLang="en-US" sz="2300" smtClean="0">
                <a:ea typeface="宋体" pitchFamily="2" charset="-122"/>
              </a:rPr>
              <a:t>基因选择 </a:t>
            </a:r>
            <a:r>
              <a:rPr lang="en-US" altLang="zh-CN" sz="2300" smtClean="0">
                <a:ea typeface="宋体" pitchFamily="2" charset="-122"/>
              </a:rPr>
              <a:t>(gene selection) </a:t>
            </a:r>
            <a:r>
              <a:rPr lang="zh-CN" altLang="en-US" sz="2300" smtClean="0">
                <a:ea typeface="宋体" pitchFamily="2" charset="-122"/>
              </a:rPr>
              <a:t>等。</a:t>
            </a:r>
            <a:endParaRPr lang="en-US" altLang="zh-CN" sz="2300" smtClean="0">
              <a:ea typeface="宋体" pitchFamily="2" charset="-122"/>
            </a:endParaRPr>
          </a:p>
          <a:p>
            <a:pPr marL="1317625" lvl="3" indent="-457200" eaLnBrk="1" hangingPunct="1">
              <a:buFont typeface="Wingdings" pitchFamily="2" charset="2"/>
              <a:buChar char="p"/>
            </a:pPr>
            <a:r>
              <a:rPr lang="zh-CN" altLang="en-US" sz="2300" smtClean="0">
                <a:ea typeface="宋体" pitchFamily="2" charset="-122"/>
              </a:rPr>
              <a:t>  此过程</a:t>
            </a:r>
            <a:r>
              <a:rPr lang="zh-CN" altLang="en-US" sz="2300" smtClean="0">
                <a:solidFill>
                  <a:srgbClr val="FF0000"/>
                </a:solidFill>
                <a:ea typeface="宋体" pitchFamily="2" charset="-122"/>
              </a:rPr>
              <a:t>不生成新特征</a:t>
            </a:r>
            <a:r>
              <a:rPr lang="zh-CN" altLang="en-US" sz="2300" smtClean="0">
                <a:ea typeface="宋体" pitchFamily="2" charset="-122"/>
              </a:rPr>
              <a:t>。</a:t>
            </a:r>
            <a:endParaRPr lang="en-US" altLang="zh-CN" sz="2600" smtClean="0">
              <a:ea typeface="宋体" pitchFamily="2" charset="-122"/>
            </a:endParaRPr>
          </a:p>
        </p:txBody>
      </p:sp>
      <p:graphicFrame>
        <p:nvGraphicFramePr>
          <p:cNvPr id="5" name="Object 2"/>
          <p:cNvGraphicFramePr>
            <a:graphicFrameLocks noChangeAspect="1"/>
          </p:cNvGraphicFramePr>
          <p:nvPr/>
        </p:nvGraphicFramePr>
        <p:xfrm>
          <a:off x="3962400" y="2819400"/>
          <a:ext cx="1066800" cy="442913"/>
        </p:xfrm>
        <a:graphic>
          <a:graphicData uri="http://schemas.openxmlformats.org/presentationml/2006/ole">
            <mc:AlternateContent xmlns:mc="http://schemas.openxmlformats.org/markup-compatibility/2006">
              <mc:Choice xmlns:v="urn:schemas-microsoft-com:vml" Requires="v">
                <p:oleObj spid="_x0000_s3075" name="Equation" r:id="rId3" imgW="520560" imgH="203040" progId="Equation.DSMT4">
                  <p:embed/>
                </p:oleObj>
              </mc:Choice>
              <mc:Fallback>
                <p:oleObj name="Equation" r:id="rId3" imgW="520560" imgH="2030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8194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p:cNvSpPr txBox="1">
            <a:spLocks noChangeArrowheads="1"/>
          </p:cNvSpPr>
          <p:nvPr/>
        </p:nvSpPr>
        <p:spPr bwMode="auto">
          <a:xfrm>
            <a:off x="0" y="609600"/>
            <a:ext cx="9220200" cy="609600"/>
          </a:xfrm>
          <a:prstGeom prst="rect">
            <a:avLst/>
          </a:prstGeom>
          <a:noFill/>
          <a:ln w="9525">
            <a:noFill/>
            <a:miter lim="800000"/>
            <a:headEnd/>
            <a:tailEnd/>
          </a:ln>
        </p:spPr>
        <p:txBody>
          <a:bodyPr anchor="b"/>
          <a:lstStyle/>
          <a:p>
            <a:pPr algn="ctr">
              <a:defRPr/>
            </a:pPr>
            <a:r>
              <a:rPr lang="en-US" altLang="zh-CN" sz="3600" b="1" kern="0" dirty="0">
                <a:solidFill>
                  <a:schemeClr val="tx2"/>
                </a:solidFill>
                <a:latin typeface="+mj-lt"/>
                <a:ea typeface="宋体" pitchFamily="2" charset="-122"/>
                <a:cs typeface="+mj-cs"/>
              </a:rPr>
              <a:t>Data Reduction 1: Dimensionality Reduction</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anim calcmode="lin" valueType="num">
                                      <p:cBhvr additive="base">
                                        <p:cTn id="23"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 calcmode="lin" valueType="num">
                                      <p:cBhvr additive="base">
                                        <p:cTn id="29"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anim calcmode="lin" valueType="num">
                                      <p:cBhvr additive="base">
                                        <p:cTn id="3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13">
                                            <p:txEl>
                                              <p:pRg st="7" end="7"/>
                                            </p:txEl>
                                          </p:spTgt>
                                        </p:tgtEl>
                                        <p:attrNameLst>
                                          <p:attrName>style.visibility</p:attrName>
                                        </p:attrNameLst>
                                      </p:cBhvr>
                                      <p:to>
                                        <p:strVal val="visible"/>
                                      </p:to>
                                    </p:set>
                                    <p:anim calcmode="lin" valueType="num">
                                      <p:cBhvr additive="base">
                                        <p:cTn id="40"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061"/>
          <p:cNvSpPr>
            <a:spLocks noGrp="1" noChangeArrowheads="1"/>
          </p:cNvSpPr>
          <p:nvPr>
            <p:ph type="sldNum" sz="quarter" idx="10"/>
          </p:nvPr>
        </p:nvSpPr>
        <p:spPr>
          <a:noFill/>
        </p:spPr>
        <p:txBody>
          <a:bodyPr/>
          <a:lstStyle/>
          <a:p>
            <a:fld id="{A0DB4CE6-4862-4BFE-9B00-2650A809BA51}" type="slidenum">
              <a:rPr lang="en-US" altLang="zh-CN" smtClean="0">
                <a:latin typeface="Tahoma" pitchFamily="34" charset="0"/>
                <a:ea typeface="宋体" pitchFamily="2" charset="-122"/>
              </a:rPr>
              <a:pPr/>
              <a:t>31</a:t>
            </a:fld>
            <a:endParaRPr lang="en-US" altLang="zh-CN" smtClean="0">
              <a:latin typeface="Tahoma" pitchFamily="34" charset="0"/>
              <a:ea typeface="宋体" pitchFamily="2" charset="-122"/>
            </a:endParaRPr>
          </a:p>
        </p:txBody>
      </p:sp>
      <p:sp>
        <p:nvSpPr>
          <p:cNvPr id="33795" name="Rectangle 2"/>
          <p:cNvSpPr>
            <a:spLocks noGrp="1" noChangeArrowheads="1"/>
          </p:cNvSpPr>
          <p:nvPr>
            <p:ph type="title"/>
          </p:nvPr>
        </p:nvSpPr>
        <p:spPr>
          <a:xfrm>
            <a:off x="1295400" y="228600"/>
            <a:ext cx="6248400" cy="685800"/>
          </a:xfrm>
        </p:spPr>
        <p:txBody>
          <a:bodyPr/>
          <a:lstStyle/>
          <a:p>
            <a:pPr eaLnBrk="1" hangingPunct="1"/>
            <a:r>
              <a:rPr lang="en-US" altLang="zh-CN" sz="3200" smtClean="0">
                <a:ea typeface="宋体" pitchFamily="2" charset="-122"/>
              </a:rPr>
              <a:t>Data Reduction Strategies</a:t>
            </a:r>
            <a:endParaRPr lang="en-US" altLang="zh-CN" smtClean="0">
              <a:ea typeface="宋体" pitchFamily="2" charset="-122"/>
            </a:endParaRPr>
          </a:p>
        </p:txBody>
      </p:sp>
      <p:sp>
        <p:nvSpPr>
          <p:cNvPr id="33796" name="Rectangle 3"/>
          <p:cNvSpPr>
            <a:spLocks noGrp="1" noChangeArrowheads="1"/>
          </p:cNvSpPr>
          <p:nvPr>
            <p:ph type="body" idx="1"/>
          </p:nvPr>
        </p:nvSpPr>
        <p:spPr>
          <a:xfrm>
            <a:off x="304800" y="1219200"/>
            <a:ext cx="8610600" cy="5638800"/>
          </a:xfrm>
        </p:spPr>
        <p:txBody>
          <a:bodyPr/>
          <a:lstStyle/>
          <a:p>
            <a:pPr eaLnBrk="1" hangingPunct="1">
              <a:lnSpc>
                <a:spcPct val="90000"/>
              </a:lnSpc>
            </a:pPr>
            <a:r>
              <a:rPr lang="en-US" altLang="zh-CN" sz="2400" b="1" smtClean="0">
                <a:solidFill>
                  <a:srgbClr val="00B0F0"/>
                </a:solidFill>
                <a:ea typeface="宋体" pitchFamily="2" charset="-122"/>
              </a:rPr>
              <a:t>Examples of dimensionality reduction by feature extraction: </a:t>
            </a:r>
          </a:p>
          <a:p>
            <a:pPr eaLnBrk="1" hangingPunct="1">
              <a:lnSpc>
                <a:spcPct val="90000"/>
              </a:lnSpc>
            </a:pPr>
            <a:endParaRPr lang="en-US" altLang="zh-CN" sz="2000" b="1" smtClean="0">
              <a:ea typeface="宋体" pitchFamily="2" charset="-122"/>
            </a:endParaRPr>
          </a:p>
          <a:p>
            <a:pPr eaLnBrk="1" hangingPunct="1">
              <a:lnSpc>
                <a:spcPct val="90000"/>
              </a:lnSpc>
            </a:pPr>
            <a:endParaRPr lang="en-US" altLang="zh-CN" sz="2000" smtClean="0">
              <a:ea typeface="宋体" pitchFamily="2" charset="-122"/>
            </a:endParaRPr>
          </a:p>
          <a:p>
            <a:pPr lvl="2" eaLnBrk="1" hangingPunct="1">
              <a:lnSpc>
                <a:spcPct val="90000"/>
              </a:lnSpc>
            </a:pPr>
            <a:endParaRPr lang="en-US" altLang="zh-CN" sz="2000" smtClean="0">
              <a:solidFill>
                <a:schemeClr val="folHlink"/>
              </a:solidFill>
              <a:ea typeface="宋体" pitchFamily="2" charset="-122"/>
            </a:endParaRPr>
          </a:p>
          <a:p>
            <a:pPr lvl="2" eaLnBrk="1" hangingPunct="1">
              <a:lnSpc>
                <a:spcPct val="90000"/>
              </a:lnSpc>
            </a:pPr>
            <a:endParaRPr lang="en-US" altLang="zh-CN" sz="2000" smtClean="0">
              <a:solidFill>
                <a:schemeClr val="folHlink"/>
              </a:solidFill>
              <a:ea typeface="宋体" pitchFamily="2" charset="-122"/>
            </a:endParaRPr>
          </a:p>
        </p:txBody>
      </p:sp>
      <p:pic>
        <p:nvPicPr>
          <p:cNvPr id="33797" name="Picture 3"/>
          <p:cNvPicPr>
            <a:picLocks noChangeAspect="1" noChangeArrowheads="1"/>
          </p:cNvPicPr>
          <p:nvPr/>
        </p:nvPicPr>
        <p:blipFill>
          <a:blip r:embed="rId3"/>
          <a:srcRect/>
          <a:stretch>
            <a:fillRect/>
          </a:stretch>
        </p:blipFill>
        <p:spPr bwMode="auto">
          <a:xfrm>
            <a:off x="304800" y="1668463"/>
            <a:ext cx="5562600" cy="5113337"/>
          </a:xfrm>
          <a:prstGeom prst="rect">
            <a:avLst/>
          </a:prstGeom>
          <a:noFill/>
          <a:ln w="9525">
            <a:noFill/>
            <a:miter lim="800000"/>
            <a:headEnd/>
            <a:tailEnd/>
          </a:ln>
        </p:spPr>
      </p:pic>
      <p:pic>
        <p:nvPicPr>
          <p:cNvPr id="140290" name="Picture 2"/>
          <p:cNvPicPr>
            <a:picLocks noChangeAspect="1" noChangeArrowheads="1"/>
          </p:cNvPicPr>
          <p:nvPr/>
        </p:nvPicPr>
        <p:blipFill>
          <a:blip r:embed="rId4"/>
          <a:srcRect/>
          <a:stretch>
            <a:fillRect/>
          </a:stretch>
        </p:blipFill>
        <p:spPr bwMode="auto">
          <a:xfrm>
            <a:off x="6248400" y="1752600"/>
            <a:ext cx="2770188" cy="4687888"/>
          </a:xfrm>
          <a:prstGeom prst="rect">
            <a:avLst/>
          </a:prstGeom>
          <a:noFill/>
          <a:ln w="9525">
            <a:noFill/>
            <a:miter lim="800000"/>
            <a:headEnd/>
            <a:tailEnd/>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290"/>
                                        </p:tgtEl>
                                        <p:attrNameLst>
                                          <p:attrName>style.visibility</p:attrName>
                                        </p:attrNameLst>
                                      </p:cBhvr>
                                      <p:to>
                                        <p:strVal val="visible"/>
                                      </p:to>
                                    </p:set>
                                    <p:anim calcmode="lin" valueType="num">
                                      <p:cBhvr additive="base">
                                        <p:cTn id="7" dur="500" fill="hold"/>
                                        <p:tgtEl>
                                          <p:spTgt spid="140290"/>
                                        </p:tgtEl>
                                        <p:attrNameLst>
                                          <p:attrName>ppt_x</p:attrName>
                                        </p:attrNameLst>
                                      </p:cBhvr>
                                      <p:tavLst>
                                        <p:tav tm="0">
                                          <p:val>
                                            <p:strVal val="#ppt_x"/>
                                          </p:val>
                                        </p:tav>
                                        <p:tav tm="100000">
                                          <p:val>
                                            <p:strVal val="#ppt_x"/>
                                          </p:val>
                                        </p:tav>
                                      </p:tavLst>
                                    </p:anim>
                                    <p:anim calcmode="lin" valueType="num">
                                      <p:cBhvr additive="base">
                                        <p:cTn id="8" dur="500" fill="hold"/>
                                        <p:tgtEl>
                                          <p:spTgt spid="140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61"/>
          <p:cNvSpPr>
            <a:spLocks noGrp="1" noChangeArrowheads="1"/>
          </p:cNvSpPr>
          <p:nvPr>
            <p:ph type="sldNum" sz="quarter" idx="10"/>
          </p:nvPr>
        </p:nvSpPr>
        <p:spPr>
          <a:noFill/>
        </p:spPr>
        <p:txBody>
          <a:bodyPr/>
          <a:lstStyle/>
          <a:p>
            <a:fld id="{6125843B-CDE6-464B-AC88-FDCFBDFC0684}" type="slidenum">
              <a:rPr lang="en-US" altLang="zh-CN" smtClean="0">
                <a:latin typeface="Tahoma" pitchFamily="34" charset="0"/>
                <a:ea typeface="宋体" pitchFamily="2" charset="-122"/>
              </a:rPr>
              <a:pPr/>
              <a:t>32</a:t>
            </a:fld>
            <a:endParaRPr lang="en-US" altLang="zh-CN" smtClean="0">
              <a:latin typeface="Tahoma" pitchFamily="34" charset="0"/>
              <a:ea typeface="宋体" pitchFamily="2" charset="-122"/>
            </a:endParaRPr>
          </a:p>
        </p:txBody>
      </p:sp>
      <p:sp>
        <p:nvSpPr>
          <p:cNvPr id="34819" name="Rectangle 2"/>
          <p:cNvSpPr>
            <a:spLocks noGrp="1" noChangeArrowheads="1"/>
          </p:cNvSpPr>
          <p:nvPr>
            <p:ph type="title"/>
          </p:nvPr>
        </p:nvSpPr>
        <p:spPr>
          <a:xfrm>
            <a:off x="1295400" y="228600"/>
            <a:ext cx="6248400" cy="685800"/>
          </a:xfrm>
        </p:spPr>
        <p:txBody>
          <a:bodyPr/>
          <a:lstStyle/>
          <a:p>
            <a:pPr eaLnBrk="1" hangingPunct="1"/>
            <a:r>
              <a:rPr lang="en-US" altLang="zh-CN" sz="3200" smtClean="0">
                <a:ea typeface="宋体" pitchFamily="2" charset="-122"/>
              </a:rPr>
              <a:t>Data Reduction Strategies</a:t>
            </a:r>
            <a:endParaRPr lang="en-US" altLang="zh-CN" smtClean="0">
              <a:ea typeface="宋体" pitchFamily="2" charset="-122"/>
            </a:endParaRPr>
          </a:p>
        </p:txBody>
      </p:sp>
      <p:sp>
        <p:nvSpPr>
          <p:cNvPr id="27652" name="Rectangle 3"/>
          <p:cNvSpPr>
            <a:spLocks noGrp="1" noChangeArrowheads="1"/>
          </p:cNvSpPr>
          <p:nvPr>
            <p:ph type="body" idx="1"/>
          </p:nvPr>
        </p:nvSpPr>
        <p:spPr>
          <a:xfrm>
            <a:off x="152400" y="1219200"/>
            <a:ext cx="8534400" cy="5334000"/>
          </a:xfrm>
        </p:spPr>
        <p:txBody>
          <a:bodyPr/>
          <a:lstStyle/>
          <a:p>
            <a:pPr eaLnBrk="1" hangingPunct="1">
              <a:lnSpc>
                <a:spcPct val="90000"/>
              </a:lnSpc>
            </a:pPr>
            <a:r>
              <a:rPr lang="en-US" altLang="zh-CN" sz="2400" b="1" smtClean="0">
                <a:solidFill>
                  <a:srgbClr val="00B0F0"/>
                </a:solidFill>
                <a:ea typeface="宋体" pitchFamily="2" charset="-122"/>
              </a:rPr>
              <a:t>Examples of dimensionality reduction by feature extraction: </a:t>
            </a:r>
          </a:p>
          <a:p>
            <a:pPr eaLnBrk="1" hangingPunct="1">
              <a:lnSpc>
                <a:spcPct val="90000"/>
              </a:lnSpc>
              <a:buFont typeface="Wingdings" pitchFamily="2" charset="2"/>
              <a:buNone/>
            </a:pPr>
            <a:endParaRPr lang="en-US" altLang="zh-CN" sz="2400" i="1" smtClean="0">
              <a:ea typeface="宋体" pitchFamily="2" charset="-122"/>
            </a:endParaRPr>
          </a:p>
          <a:p>
            <a:pPr eaLnBrk="1" hangingPunct="1">
              <a:lnSpc>
                <a:spcPct val="90000"/>
              </a:lnSpc>
              <a:buFont typeface="Wingdings" pitchFamily="2" charset="2"/>
              <a:buNone/>
            </a:pPr>
            <a:r>
              <a:rPr lang="en-US" altLang="zh-CN" sz="2400" b="1" i="1" smtClean="0">
                <a:solidFill>
                  <a:srgbClr val="00B050"/>
                </a:solidFill>
                <a:ea typeface="宋体" pitchFamily="2" charset="-122"/>
              </a:rPr>
              <a:t>Q: </a:t>
            </a:r>
            <a:r>
              <a:rPr lang="en-US" altLang="zh-CN" sz="2400" i="1" smtClean="0">
                <a:ea typeface="宋体" pitchFamily="2" charset="-122"/>
              </a:rPr>
              <a:t>Which directions is better </a:t>
            </a:r>
          </a:p>
          <a:p>
            <a:pPr eaLnBrk="1" hangingPunct="1">
              <a:lnSpc>
                <a:spcPct val="90000"/>
              </a:lnSpc>
              <a:buFont typeface="Wingdings" pitchFamily="2" charset="2"/>
              <a:buNone/>
            </a:pPr>
            <a:r>
              <a:rPr lang="en-US" altLang="zh-CN" sz="2400" i="1" smtClean="0">
                <a:ea typeface="宋体" pitchFamily="2" charset="-122"/>
              </a:rPr>
              <a:t>and why?</a:t>
            </a:r>
          </a:p>
          <a:p>
            <a:pPr eaLnBrk="1" hangingPunct="1">
              <a:lnSpc>
                <a:spcPct val="90000"/>
              </a:lnSpc>
              <a:buFont typeface="Wingdings" pitchFamily="2" charset="2"/>
              <a:buNone/>
            </a:pPr>
            <a:endParaRPr lang="en-US" altLang="zh-CN" sz="2400" i="1" smtClean="0">
              <a:ea typeface="宋体" pitchFamily="2" charset="-122"/>
            </a:endParaRPr>
          </a:p>
          <a:p>
            <a:pPr eaLnBrk="1" hangingPunct="1">
              <a:lnSpc>
                <a:spcPct val="90000"/>
              </a:lnSpc>
              <a:buFont typeface="Wingdings" pitchFamily="2" charset="2"/>
              <a:buNone/>
            </a:pPr>
            <a:endParaRPr lang="en-US" altLang="zh-CN" sz="2400" i="1" smtClean="0">
              <a:ea typeface="宋体" pitchFamily="2" charset="-122"/>
            </a:endParaRPr>
          </a:p>
          <a:p>
            <a:pPr eaLnBrk="1" hangingPunct="1">
              <a:lnSpc>
                <a:spcPct val="90000"/>
              </a:lnSpc>
              <a:buFont typeface="Wingdings" pitchFamily="2" charset="2"/>
              <a:buNone/>
            </a:pPr>
            <a:r>
              <a:rPr lang="en-US" altLang="zh-CN" sz="2200" b="1" smtClean="0">
                <a:solidFill>
                  <a:srgbClr val="170981"/>
                </a:solidFill>
                <a:ea typeface="宋体" pitchFamily="2" charset="-122"/>
              </a:rPr>
              <a:t>Better projected embedding:</a:t>
            </a:r>
          </a:p>
          <a:p>
            <a:pPr eaLnBrk="1" hangingPunct="1">
              <a:lnSpc>
                <a:spcPct val="90000"/>
              </a:lnSpc>
              <a:buFont typeface="Wingdings" pitchFamily="2" charset="2"/>
              <a:buNone/>
            </a:pPr>
            <a:r>
              <a:rPr lang="en-US" altLang="zh-CN" sz="2200" smtClean="0">
                <a:solidFill>
                  <a:srgbClr val="FF0000"/>
                </a:solidFill>
                <a:ea typeface="宋体" pitchFamily="2" charset="-122"/>
              </a:rPr>
              <a:t>High inter-cluster separation</a:t>
            </a:r>
          </a:p>
          <a:p>
            <a:pPr eaLnBrk="1" hangingPunct="1">
              <a:lnSpc>
                <a:spcPct val="90000"/>
              </a:lnSpc>
              <a:buFont typeface="Wingdings" pitchFamily="2" charset="2"/>
              <a:buNone/>
            </a:pPr>
            <a:r>
              <a:rPr lang="en-US" altLang="zh-CN" sz="2200" smtClean="0">
                <a:solidFill>
                  <a:srgbClr val="FF0000"/>
                </a:solidFill>
                <a:ea typeface="宋体" pitchFamily="2" charset="-122"/>
              </a:rPr>
              <a:t>high intra-cluster compactness </a:t>
            </a:r>
          </a:p>
          <a:p>
            <a:pPr eaLnBrk="1" hangingPunct="1">
              <a:lnSpc>
                <a:spcPct val="90000"/>
              </a:lnSpc>
            </a:pPr>
            <a:endParaRPr lang="en-US" altLang="zh-CN" sz="2000" b="1" smtClean="0">
              <a:ea typeface="宋体" pitchFamily="2" charset="-122"/>
            </a:endParaRPr>
          </a:p>
          <a:p>
            <a:pPr eaLnBrk="1" hangingPunct="1">
              <a:lnSpc>
                <a:spcPct val="90000"/>
              </a:lnSpc>
            </a:pPr>
            <a:endParaRPr lang="en-US" altLang="zh-CN" sz="2000" smtClean="0">
              <a:ea typeface="宋体" pitchFamily="2" charset="-122"/>
            </a:endParaRPr>
          </a:p>
          <a:p>
            <a:pPr lvl="2" eaLnBrk="1" hangingPunct="1">
              <a:lnSpc>
                <a:spcPct val="90000"/>
              </a:lnSpc>
            </a:pPr>
            <a:endParaRPr lang="en-US" altLang="zh-CN" sz="2000" smtClean="0">
              <a:solidFill>
                <a:schemeClr val="folHlink"/>
              </a:solidFill>
              <a:ea typeface="宋体" pitchFamily="2" charset="-122"/>
            </a:endParaRPr>
          </a:p>
          <a:p>
            <a:pPr lvl="2" eaLnBrk="1" hangingPunct="1">
              <a:lnSpc>
                <a:spcPct val="90000"/>
              </a:lnSpc>
            </a:pPr>
            <a:endParaRPr lang="en-US" altLang="zh-CN" sz="2000" smtClean="0">
              <a:solidFill>
                <a:schemeClr val="folHlink"/>
              </a:solidFill>
              <a:ea typeface="宋体" pitchFamily="2" charset="-122"/>
            </a:endParaRPr>
          </a:p>
        </p:txBody>
      </p:sp>
      <p:pic>
        <p:nvPicPr>
          <p:cNvPr id="34821" name="Picture 2"/>
          <p:cNvPicPr>
            <a:picLocks noChangeAspect="1" noChangeArrowheads="1"/>
          </p:cNvPicPr>
          <p:nvPr/>
        </p:nvPicPr>
        <p:blipFill>
          <a:blip r:embed="rId3"/>
          <a:srcRect/>
          <a:stretch>
            <a:fillRect/>
          </a:stretch>
        </p:blipFill>
        <p:spPr bwMode="auto">
          <a:xfrm>
            <a:off x="3868738" y="2133600"/>
            <a:ext cx="5275262" cy="4427538"/>
          </a:xfrm>
          <a:prstGeom prst="rect">
            <a:avLst/>
          </a:prstGeom>
          <a:noFill/>
          <a:ln w="9525">
            <a:noFill/>
            <a:miter lim="800000"/>
            <a:headEnd/>
            <a:tailEnd/>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2">
                                            <p:txEl>
                                              <p:pRg st="2" end="2"/>
                                            </p:txEl>
                                          </p:spTgt>
                                        </p:tgtEl>
                                        <p:attrNameLst>
                                          <p:attrName>style.visibility</p:attrName>
                                        </p:attrNameLst>
                                      </p:cBhvr>
                                      <p:to>
                                        <p:strVal val="visible"/>
                                      </p:to>
                                    </p:set>
                                    <p:anim calcmode="lin" valueType="num">
                                      <p:cBhvr additive="base">
                                        <p:cTn id="7" dur="500" fill="hold"/>
                                        <p:tgtEl>
                                          <p:spTgt spid="2765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652">
                                            <p:txEl>
                                              <p:pRg st="3" end="3"/>
                                            </p:txEl>
                                          </p:spTgt>
                                        </p:tgtEl>
                                        <p:attrNameLst>
                                          <p:attrName>style.visibility</p:attrName>
                                        </p:attrNameLst>
                                      </p:cBhvr>
                                      <p:to>
                                        <p:strVal val="visible"/>
                                      </p:to>
                                    </p:set>
                                    <p:anim calcmode="lin" valueType="num">
                                      <p:cBhvr additive="base">
                                        <p:cTn id="11" dur="500" fill="hold"/>
                                        <p:tgtEl>
                                          <p:spTgt spid="2765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65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652">
                                            <p:txEl>
                                              <p:pRg st="6" end="6"/>
                                            </p:txEl>
                                          </p:spTgt>
                                        </p:tgtEl>
                                        <p:attrNameLst>
                                          <p:attrName>style.visibility</p:attrName>
                                        </p:attrNameLst>
                                      </p:cBhvr>
                                      <p:to>
                                        <p:strVal val="visible"/>
                                      </p:to>
                                    </p:set>
                                    <p:anim calcmode="lin" valueType="num">
                                      <p:cBhvr additive="base">
                                        <p:cTn id="17" dur="500" fill="hold"/>
                                        <p:tgtEl>
                                          <p:spTgt spid="27652">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7652">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652">
                                            <p:txEl>
                                              <p:pRg st="7" end="7"/>
                                            </p:txEl>
                                          </p:spTgt>
                                        </p:tgtEl>
                                        <p:attrNameLst>
                                          <p:attrName>style.visibility</p:attrName>
                                        </p:attrNameLst>
                                      </p:cBhvr>
                                      <p:to>
                                        <p:strVal val="visible"/>
                                      </p:to>
                                    </p:set>
                                    <p:anim calcmode="lin" valueType="num">
                                      <p:cBhvr additive="base">
                                        <p:cTn id="21" dur="500" fill="hold"/>
                                        <p:tgtEl>
                                          <p:spTgt spid="27652">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7652">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652">
                                            <p:txEl>
                                              <p:pRg st="8" end="8"/>
                                            </p:txEl>
                                          </p:spTgt>
                                        </p:tgtEl>
                                        <p:attrNameLst>
                                          <p:attrName>style.visibility</p:attrName>
                                        </p:attrNameLst>
                                      </p:cBhvr>
                                      <p:to>
                                        <p:strVal val="visible"/>
                                      </p:to>
                                    </p:set>
                                    <p:anim calcmode="lin" valueType="num">
                                      <p:cBhvr additive="base">
                                        <p:cTn id="25" dur="500" fill="hold"/>
                                        <p:tgtEl>
                                          <p:spTgt spid="27652">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061"/>
          <p:cNvSpPr>
            <a:spLocks noGrp="1" noChangeArrowheads="1"/>
          </p:cNvSpPr>
          <p:nvPr>
            <p:ph type="sldNum" sz="quarter" idx="4294967295"/>
          </p:nvPr>
        </p:nvSpPr>
        <p:spPr>
          <a:noFill/>
        </p:spPr>
        <p:txBody>
          <a:bodyPr/>
          <a:lstStyle/>
          <a:p>
            <a:fld id="{E5129697-EF1F-4685-A7E4-3DE1CAA6C25D}" type="slidenum">
              <a:rPr lang="en-US" altLang="zh-CN" smtClean="0">
                <a:ea typeface="宋体" pitchFamily="2" charset="-122"/>
              </a:rPr>
              <a:pPr/>
              <a:t>33</a:t>
            </a:fld>
            <a:endParaRPr lang="en-US" altLang="zh-CN" smtClean="0">
              <a:ea typeface="宋体" pitchFamily="2" charset="-122"/>
            </a:endParaRPr>
          </a:p>
        </p:txBody>
      </p:sp>
      <p:sp>
        <p:nvSpPr>
          <p:cNvPr id="35843" name="Rectangle 2"/>
          <p:cNvSpPr>
            <a:spLocks noGrp="1" noChangeArrowheads="1"/>
          </p:cNvSpPr>
          <p:nvPr>
            <p:ph type="title" idx="4294967295"/>
          </p:nvPr>
        </p:nvSpPr>
        <p:spPr>
          <a:xfrm>
            <a:off x="304800" y="304800"/>
            <a:ext cx="8585200" cy="685800"/>
          </a:xfrm>
        </p:spPr>
        <p:txBody>
          <a:bodyPr/>
          <a:lstStyle/>
          <a:p>
            <a:pPr eaLnBrk="1" hangingPunct="1"/>
            <a:r>
              <a:rPr lang="en-US" altLang="zh-CN" smtClean="0">
                <a:ea typeface="宋体" pitchFamily="2" charset="-122"/>
              </a:rPr>
              <a:t>Mapping Data to a New Space</a:t>
            </a:r>
          </a:p>
        </p:txBody>
      </p:sp>
      <p:sp>
        <p:nvSpPr>
          <p:cNvPr id="35844" name="Rectangle 3"/>
          <p:cNvSpPr>
            <a:spLocks noGrp="1" noChangeArrowheads="1"/>
          </p:cNvSpPr>
          <p:nvPr>
            <p:ph type="body" idx="4294967295"/>
          </p:nvPr>
        </p:nvSpPr>
        <p:spPr>
          <a:xfrm>
            <a:off x="146050" y="990600"/>
            <a:ext cx="8394700" cy="5029200"/>
          </a:xfrm>
          <a:noFill/>
        </p:spPr>
        <p:txBody>
          <a:bodyPr lIns="90488" tIns="44450" rIns="90488" bIns="44450"/>
          <a:lstStyle/>
          <a:p>
            <a:pPr marL="285750" indent="-285750" algn="just" eaLnBrk="1" hangingPunct="1">
              <a:lnSpc>
                <a:spcPct val="95000"/>
              </a:lnSpc>
              <a:tabLst>
                <a:tab pos="1198563" algn="l"/>
              </a:tabLst>
            </a:pPr>
            <a:endParaRPr lang="en-US" altLang="zh-CN" b="1" smtClean="0">
              <a:latin typeface="Times New Roman" pitchFamily="18" charset="0"/>
              <a:ea typeface="宋体" pitchFamily="2" charset="-122"/>
              <a:cs typeface="Times New Roman" pitchFamily="18" charset="0"/>
            </a:endParaRPr>
          </a:p>
          <a:p>
            <a:pPr marL="285750" indent="-285750" algn="just" eaLnBrk="1" hangingPunct="1">
              <a:lnSpc>
                <a:spcPct val="95000"/>
              </a:lnSpc>
              <a:tabLst>
                <a:tab pos="1198563" algn="l"/>
              </a:tabLst>
            </a:pPr>
            <a:endParaRPr lang="en-US" altLang="zh-CN" b="1" smtClean="0">
              <a:latin typeface="Times New Roman" pitchFamily="18" charset="0"/>
              <a:ea typeface="宋体" pitchFamily="2" charset="-122"/>
              <a:cs typeface="Times New Roman" pitchFamily="18" charset="0"/>
            </a:endParaRPr>
          </a:p>
        </p:txBody>
      </p:sp>
      <p:sp>
        <p:nvSpPr>
          <p:cNvPr id="35845" name="Text Box 4"/>
          <p:cNvSpPr txBox="1">
            <a:spLocks noChangeArrowheads="1"/>
          </p:cNvSpPr>
          <p:nvPr/>
        </p:nvSpPr>
        <p:spPr bwMode="auto">
          <a:xfrm>
            <a:off x="1676400" y="3657600"/>
            <a:ext cx="1600200" cy="304800"/>
          </a:xfrm>
          <a:prstGeom prst="rect">
            <a:avLst/>
          </a:prstGeom>
          <a:noFill/>
          <a:ln w="12700">
            <a:noFill/>
            <a:miter lim="800000"/>
            <a:headEnd/>
            <a:tailEnd/>
          </a:ln>
        </p:spPr>
        <p:txBody>
          <a:bodyPr>
            <a:spAutoFit/>
          </a:bodyPr>
          <a:lstStyle/>
          <a:p>
            <a:pPr eaLnBrk="0" hangingPunct="0">
              <a:spcBef>
                <a:spcPct val="50000"/>
              </a:spcBef>
            </a:pPr>
            <a:endParaRPr lang="zh-CN" altLang="zh-CN" sz="1400" b="1">
              <a:latin typeface="Arial" charset="0"/>
              <a:ea typeface="宋体" pitchFamily="2" charset="-122"/>
            </a:endParaRPr>
          </a:p>
        </p:txBody>
      </p:sp>
      <p:sp>
        <p:nvSpPr>
          <p:cNvPr id="35846" name="Rectangle 5"/>
          <p:cNvSpPr>
            <a:spLocks noChangeArrowheads="1"/>
          </p:cNvSpPr>
          <p:nvPr/>
        </p:nvSpPr>
        <p:spPr bwMode="auto">
          <a:xfrm>
            <a:off x="1717675" y="5984875"/>
            <a:ext cx="184150" cy="304800"/>
          </a:xfrm>
          <a:prstGeom prst="rect">
            <a:avLst/>
          </a:prstGeom>
          <a:noFill/>
          <a:ln w="12700">
            <a:noFill/>
            <a:miter lim="800000"/>
            <a:headEnd/>
            <a:tailEnd/>
          </a:ln>
        </p:spPr>
        <p:txBody>
          <a:bodyPr wrap="none">
            <a:spAutoFit/>
          </a:bodyPr>
          <a:lstStyle/>
          <a:p>
            <a:pPr eaLnBrk="0" hangingPunct="0">
              <a:spcBef>
                <a:spcPct val="50000"/>
              </a:spcBef>
            </a:pPr>
            <a:endParaRPr lang="zh-CN" altLang="zh-CN" sz="1400" b="1">
              <a:latin typeface="Arial" charset="0"/>
              <a:ea typeface="宋体" pitchFamily="2" charset="-122"/>
            </a:endParaRPr>
          </a:p>
        </p:txBody>
      </p:sp>
      <p:pic>
        <p:nvPicPr>
          <p:cNvPr id="35847" name="Picture 6"/>
          <p:cNvPicPr>
            <a:picLocks noChangeAspect="1" noChangeArrowheads="1"/>
          </p:cNvPicPr>
          <p:nvPr/>
        </p:nvPicPr>
        <p:blipFill>
          <a:blip r:embed="rId3"/>
          <a:srcRect r="8293"/>
          <a:stretch>
            <a:fillRect/>
          </a:stretch>
        </p:blipFill>
        <p:spPr bwMode="auto">
          <a:xfrm>
            <a:off x="5791200" y="2362200"/>
            <a:ext cx="3352800" cy="2741613"/>
          </a:xfrm>
          <a:prstGeom prst="rect">
            <a:avLst/>
          </a:prstGeom>
          <a:noFill/>
          <a:ln w="12700">
            <a:noFill/>
            <a:miter lim="800000"/>
            <a:headEnd/>
            <a:tailEnd/>
          </a:ln>
        </p:spPr>
      </p:pic>
      <p:pic>
        <p:nvPicPr>
          <p:cNvPr id="35848" name="Picture 7"/>
          <p:cNvPicPr>
            <a:picLocks noChangeAspect="1" noChangeArrowheads="1"/>
          </p:cNvPicPr>
          <p:nvPr/>
        </p:nvPicPr>
        <p:blipFill>
          <a:blip r:embed="rId4"/>
          <a:srcRect l="6253"/>
          <a:stretch>
            <a:fillRect/>
          </a:stretch>
        </p:blipFill>
        <p:spPr bwMode="auto">
          <a:xfrm>
            <a:off x="0" y="2362200"/>
            <a:ext cx="3427413" cy="2741613"/>
          </a:xfrm>
          <a:prstGeom prst="rect">
            <a:avLst/>
          </a:prstGeom>
          <a:noFill/>
          <a:ln w="12700">
            <a:noFill/>
            <a:miter lim="800000"/>
            <a:headEnd/>
            <a:tailEnd/>
          </a:ln>
        </p:spPr>
      </p:pic>
      <p:pic>
        <p:nvPicPr>
          <p:cNvPr id="35849" name="Picture 8"/>
          <p:cNvPicPr>
            <a:picLocks noChangeAspect="1" noChangeArrowheads="1"/>
          </p:cNvPicPr>
          <p:nvPr/>
        </p:nvPicPr>
        <p:blipFill>
          <a:blip r:embed="rId5"/>
          <a:srcRect l="8337" r="6209"/>
          <a:stretch>
            <a:fillRect/>
          </a:stretch>
        </p:blipFill>
        <p:spPr bwMode="auto">
          <a:xfrm>
            <a:off x="3048000" y="2362200"/>
            <a:ext cx="3124200" cy="2741613"/>
          </a:xfrm>
          <a:prstGeom prst="rect">
            <a:avLst/>
          </a:prstGeom>
          <a:noFill/>
          <a:ln w="12700">
            <a:noFill/>
            <a:miter lim="800000"/>
            <a:headEnd/>
            <a:tailEnd/>
          </a:ln>
        </p:spPr>
      </p:pic>
      <p:sp>
        <p:nvSpPr>
          <p:cNvPr id="35850" name="Text Box 9"/>
          <p:cNvSpPr txBox="1">
            <a:spLocks noChangeArrowheads="1"/>
          </p:cNvSpPr>
          <p:nvPr/>
        </p:nvSpPr>
        <p:spPr bwMode="auto">
          <a:xfrm>
            <a:off x="685800" y="5410200"/>
            <a:ext cx="1905000" cy="304800"/>
          </a:xfrm>
          <a:prstGeom prst="rect">
            <a:avLst/>
          </a:prstGeom>
          <a:noFill/>
          <a:ln w="12700">
            <a:noFill/>
            <a:miter lim="800000"/>
            <a:headEnd/>
            <a:tailEnd/>
          </a:ln>
        </p:spPr>
        <p:txBody>
          <a:bodyPr>
            <a:spAutoFit/>
          </a:bodyPr>
          <a:lstStyle/>
          <a:p>
            <a:pPr eaLnBrk="0" hangingPunct="0">
              <a:spcBef>
                <a:spcPct val="50000"/>
              </a:spcBef>
            </a:pPr>
            <a:r>
              <a:rPr lang="en-US" altLang="zh-CN" sz="1400" b="1">
                <a:latin typeface="Arial" charset="0"/>
                <a:ea typeface="宋体" pitchFamily="2" charset="-122"/>
              </a:rPr>
              <a:t>Two Sine Waves</a:t>
            </a:r>
          </a:p>
        </p:txBody>
      </p:sp>
      <p:sp>
        <p:nvSpPr>
          <p:cNvPr id="35851" name="Text Box 10"/>
          <p:cNvSpPr txBox="1">
            <a:spLocks noChangeArrowheads="1"/>
          </p:cNvSpPr>
          <p:nvPr/>
        </p:nvSpPr>
        <p:spPr bwMode="auto">
          <a:xfrm>
            <a:off x="3429000" y="5486400"/>
            <a:ext cx="2514600" cy="304800"/>
          </a:xfrm>
          <a:prstGeom prst="rect">
            <a:avLst/>
          </a:prstGeom>
          <a:noFill/>
          <a:ln w="12700">
            <a:noFill/>
            <a:miter lim="800000"/>
            <a:headEnd/>
            <a:tailEnd/>
          </a:ln>
        </p:spPr>
        <p:txBody>
          <a:bodyPr>
            <a:spAutoFit/>
          </a:bodyPr>
          <a:lstStyle/>
          <a:p>
            <a:pPr eaLnBrk="0" hangingPunct="0">
              <a:spcBef>
                <a:spcPct val="50000"/>
              </a:spcBef>
            </a:pPr>
            <a:r>
              <a:rPr lang="en-US" altLang="zh-CN" sz="1400" b="1">
                <a:latin typeface="Arial" charset="0"/>
                <a:ea typeface="宋体" pitchFamily="2" charset="-122"/>
              </a:rPr>
              <a:t>Two Sine Waves + Noise</a:t>
            </a:r>
          </a:p>
        </p:txBody>
      </p:sp>
      <p:sp>
        <p:nvSpPr>
          <p:cNvPr id="35852" name="Text Box 11"/>
          <p:cNvSpPr txBox="1">
            <a:spLocks noChangeArrowheads="1"/>
          </p:cNvSpPr>
          <p:nvPr/>
        </p:nvSpPr>
        <p:spPr bwMode="auto">
          <a:xfrm>
            <a:off x="6324600" y="5486400"/>
            <a:ext cx="2514600" cy="304800"/>
          </a:xfrm>
          <a:prstGeom prst="rect">
            <a:avLst/>
          </a:prstGeom>
          <a:noFill/>
          <a:ln w="12700">
            <a:noFill/>
            <a:miter lim="800000"/>
            <a:headEnd/>
            <a:tailEnd/>
          </a:ln>
        </p:spPr>
        <p:txBody>
          <a:bodyPr>
            <a:spAutoFit/>
          </a:bodyPr>
          <a:lstStyle/>
          <a:p>
            <a:pPr eaLnBrk="0" hangingPunct="0">
              <a:spcBef>
                <a:spcPct val="50000"/>
              </a:spcBef>
            </a:pPr>
            <a:r>
              <a:rPr lang="en-US" altLang="zh-CN" sz="1400" b="1">
                <a:latin typeface="Arial" charset="0"/>
                <a:ea typeface="宋体" pitchFamily="2" charset="-122"/>
              </a:rPr>
              <a:t>Frequency</a:t>
            </a:r>
          </a:p>
        </p:txBody>
      </p:sp>
      <p:sp>
        <p:nvSpPr>
          <p:cNvPr id="35853" name="Rectangle 12"/>
          <p:cNvSpPr>
            <a:spLocks noChangeArrowheads="1"/>
          </p:cNvSpPr>
          <p:nvPr/>
        </p:nvSpPr>
        <p:spPr bwMode="auto">
          <a:xfrm>
            <a:off x="298450" y="1371600"/>
            <a:ext cx="8394700" cy="4800600"/>
          </a:xfrm>
          <a:prstGeom prst="rect">
            <a:avLst/>
          </a:prstGeom>
          <a:noFill/>
          <a:ln w="12700">
            <a:noFill/>
            <a:miter lim="800000"/>
            <a:headEnd/>
            <a:tailEnd/>
          </a:ln>
        </p:spPr>
        <p:txBody>
          <a:bodyPr lIns="90488" tIns="44450" rIns="90488" bIns="44450"/>
          <a:lstStyle/>
          <a:p>
            <a:pPr marL="285750" indent="-285750" algn="just">
              <a:lnSpc>
                <a:spcPct val="95000"/>
              </a:lnSpc>
              <a:spcBef>
                <a:spcPct val="20000"/>
              </a:spcBef>
              <a:buClr>
                <a:schemeClr val="folHlink"/>
              </a:buClr>
              <a:buSzPct val="60000"/>
              <a:buFont typeface="Wingdings" pitchFamily="2" charset="2"/>
              <a:buChar char="n"/>
              <a:tabLst>
                <a:tab pos="1198563" algn="l"/>
              </a:tabLst>
            </a:pPr>
            <a:r>
              <a:rPr lang="en-US" altLang="zh-CN" sz="2800" b="1">
                <a:latin typeface="Calibri" pitchFamily="34" charset="0"/>
                <a:ea typeface="宋体" pitchFamily="2" charset="-122"/>
                <a:cs typeface="Tahoma" pitchFamily="34" charset="0"/>
              </a:rPr>
              <a:t>Fourier transform (</a:t>
            </a:r>
            <a:r>
              <a:rPr lang="zh-CN" altLang="en-US" sz="2800" b="1">
                <a:latin typeface="Calibri" pitchFamily="34" charset="0"/>
                <a:ea typeface="宋体" pitchFamily="2" charset="-122"/>
                <a:cs typeface="Tahoma" pitchFamily="34" charset="0"/>
              </a:rPr>
              <a:t>傅里叶变换</a:t>
            </a:r>
            <a:r>
              <a:rPr lang="en-US" altLang="zh-CN" sz="2800" b="1">
                <a:latin typeface="Calibri" pitchFamily="34" charset="0"/>
                <a:ea typeface="宋体" pitchFamily="2" charset="-122"/>
                <a:cs typeface="Tahoma" pitchFamily="34" charset="0"/>
              </a:rPr>
              <a:t>)</a:t>
            </a:r>
          </a:p>
          <a:p>
            <a:pPr marL="285750" indent="-285750" algn="just">
              <a:lnSpc>
                <a:spcPct val="95000"/>
              </a:lnSpc>
              <a:spcBef>
                <a:spcPct val="20000"/>
              </a:spcBef>
              <a:buClr>
                <a:schemeClr val="folHlink"/>
              </a:buClr>
              <a:buSzPct val="60000"/>
              <a:buFont typeface="Wingdings" pitchFamily="2" charset="2"/>
              <a:buChar char="n"/>
              <a:tabLst>
                <a:tab pos="1198563" algn="l"/>
              </a:tabLst>
            </a:pPr>
            <a:r>
              <a:rPr lang="en-US" altLang="zh-CN" sz="2800" b="1">
                <a:latin typeface="Calibri" pitchFamily="34" charset="0"/>
                <a:ea typeface="宋体" pitchFamily="2" charset="-122"/>
                <a:cs typeface="Tahoma" pitchFamily="34" charset="0"/>
              </a:rPr>
              <a:t>Wavelet transform (</a:t>
            </a:r>
            <a:r>
              <a:rPr lang="zh-CN" altLang="en-US" sz="2800" b="1">
                <a:latin typeface="Calibri" pitchFamily="34" charset="0"/>
                <a:ea typeface="宋体" pitchFamily="2" charset="-122"/>
                <a:cs typeface="Tahoma" pitchFamily="34" charset="0"/>
              </a:rPr>
              <a:t>小波变换</a:t>
            </a:r>
            <a:r>
              <a:rPr lang="en-US" altLang="zh-CN" sz="2800" b="1">
                <a:latin typeface="Calibri" pitchFamily="34" charset="0"/>
                <a:ea typeface="宋体" pitchFamily="2" charset="-122"/>
                <a:cs typeface="Tahoma" pitchFamily="34" charset="0"/>
              </a:rPr>
              <a:t>)</a:t>
            </a:r>
          </a:p>
        </p:txBody>
      </p:sp>
    </p:spTree>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61"/>
          <p:cNvSpPr>
            <a:spLocks noGrp="1" noChangeArrowheads="1"/>
          </p:cNvSpPr>
          <p:nvPr>
            <p:ph type="sldNum" sz="quarter" idx="4294967295"/>
          </p:nvPr>
        </p:nvSpPr>
        <p:spPr>
          <a:noFill/>
        </p:spPr>
        <p:txBody>
          <a:bodyPr/>
          <a:lstStyle/>
          <a:p>
            <a:fld id="{B2BE9420-9168-4810-9D4D-B935C9D79843}" type="slidenum">
              <a:rPr lang="en-US" altLang="zh-CN" smtClean="0">
                <a:ea typeface="宋体" pitchFamily="2" charset="-122"/>
              </a:rPr>
              <a:pPr/>
              <a:t>34</a:t>
            </a:fld>
            <a:endParaRPr lang="en-US" altLang="zh-CN" smtClean="0">
              <a:ea typeface="宋体" pitchFamily="2" charset="-122"/>
            </a:endParaRPr>
          </a:p>
        </p:txBody>
      </p:sp>
      <p:sp>
        <p:nvSpPr>
          <p:cNvPr id="36867" name="Rectangle 2"/>
          <p:cNvSpPr>
            <a:spLocks noGrp="1" noChangeArrowheads="1"/>
          </p:cNvSpPr>
          <p:nvPr>
            <p:ph type="title" idx="4294967295"/>
          </p:nvPr>
        </p:nvSpPr>
        <p:spPr/>
        <p:txBody>
          <a:bodyPr/>
          <a:lstStyle/>
          <a:p>
            <a:pPr algn="l" eaLnBrk="1" hangingPunct="1"/>
            <a:r>
              <a:rPr lang="en-US" altLang="zh-CN" smtClean="0">
                <a:ea typeface="宋体" pitchFamily="2" charset="-122"/>
              </a:rPr>
              <a:t>What Is Wavelet Transform?</a:t>
            </a:r>
          </a:p>
        </p:txBody>
      </p:sp>
      <p:sp>
        <p:nvSpPr>
          <p:cNvPr id="36868" name="Rectangle 3"/>
          <p:cNvSpPr>
            <a:spLocks noGrp="1" noChangeArrowheads="1"/>
          </p:cNvSpPr>
          <p:nvPr>
            <p:ph type="body" sz="half" idx="4294967295"/>
          </p:nvPr>
        </p:nvSpPr>
        <p:spPr>
          <a:xfrm>
            <a:off x="304800" y="1295400"/>
            <a:ext cx="4572000" cy="5181600"/>
          </a:xfrm>
        </p:spPr>
        <p:txBody>
          <a:bodyPr/>
          <a:lstStyle/>
          <a:p>
            <a:pPr eaLnBrk="1" hangingPunct="1">
              <a:lnSpc>
                <a:spcPct val="110000"/>
              </a:lnSpc>
            </a:pPr>
            <a:r>
              <a:rPr lang="en-US" altLang="zh-CN" sz="2400" smtClean="0">
                <a:latin typeface="Calibri" pitchFamily="34" charset="0"/>
                <a:ea typeface="宋体" pitchFamily="2" charset="-122"/>
              </a:rPr>
              <a:t>Decomposes a </a:t>
            </a:r>
          </a:p>
          <a:p>
            <a:pPr eaLnBrk="1" hangingPunct="1">
              <a:lnSpc>
                <a:spcPct val="110000"/>
              </a:lnSpc>
              <a:buFont typeface="Wingdings" pitchFamily="2" charset="2"/>
              <a:buNone/>
            </a:pPr>
            <a:r>
              <a:rPr lang="en-US" altLang="zh-CN" sz="2400" smtClean="0">
                <a:latin typeface="Calibri" pitchFamily="34" charset="0"/>
                <a:ea typeface="宋体" pitchFamily="2" charset="-122"/>
              </a:rPr>
              <a:t>signal into different </a:t>
            </a:r>
          </a:p>
          <a:p>
            <a:pPr eaLnBrk="1" hangingPunct="1">
              <a:lnSpc>
                <a:spcPct val="110000"/>
              </a:lnSpc>
              <a:buFont typeface="Wingdings" pitchFamily="2" charset="2"/>
              <a:buNone/>
            </a:pPr>
            <a:r>
              <a:rPr lang="en-US" altLang="zh-CN" sz="2400" smtClean="0">
                <a:latin typeface="Calibri" pitchFamily="34" charset="0"/>
                <a:ea typeface="宋体" pitchFamily="2" charset="-122"/>
              </a:rPr>
              <a:t>frequency subbands</a:t>
            </a:r>
          </a:p>
          <a:p>
            <a:pPr lvl="1" eaLnBrk="1" hangingPunct="1">
              <a:lnSpc>
                <a:spcPct val="110000"/>
              </a:lnSpc>
            </a:pPr>
            <a:r>
              <a:rPr lang="en-US" altLang="zh-CN" sz="2400" smtClean="0">
                <a:latin typeface="Calibri" pitchFamily="34" charset="0"/>
                <a:ea typeface="宋体" pitchFamily="2" charset="-122"/>
              </a:rPr>
              <a:t>Applicable to n-dimensional signals</a:t>
            </a:r>
          </a:p>
          <a:p>
            <a:pPr eaLnBrk="1" hangingPunct="1">
              <a:lnSpc>
                <a:spcPct val="110000"/>
              </a:lnSpc>
            </a:pPr>
            <a:r>
              <a:rPr lang="en-US" altLang="zh-CN" sz="2400" smtClean="0">
                <a:solidFill>
                  <a:srgbClr val="00B0F0"/>
                </a:solidFill>
                <a:latin typeface="Calibri" pitchFamily="34" charset="0"/>
                <a:ea typeface="宋体" pitchFamily="2" charset="-122"/>
              </a:rPr>
              <a:t>Data are transformed to preserve relative distance between objects at different levels of resolution</a:t>
            </a:r>
          </a:p>
          <a:p>
            <a:pPr eaLnBrk="1" hangingPunct="1">
              <a:lnSpc>
                <a:spcPct val="110000"/>
              </a:lnSpc>
            </a:pPr>
            <a:r>
              <a:rPr lang="en-US" altLang="zh-CN" sz="2400" smtClean="0">
                <a:latin typeface="Calibri" pitchFamily="34" charset="0"/>
                <a:ea typeface="宋体" pitchFamily="2" charset="-122"/>
              </a:rPr>
              <a:t>Allow natural clusters to become more distinguishable</a:t>
            </a:r>
          </a:p>
          <a:p>
            <a:pPr eaLnBrk="1" hangingPunct="1">
              <a:lnSpc>
                <a:spcPct val="110000"/>
              </a:lnSpc>
            </a:pPr>
            <a:r>
              <a:rPr lang="en-US" altLang="zh-CN" sz="2400" smtClean="0">
                <a:solidFill>
                  <a:srgbClr val="00B0F0"/>
                </a:solidFill>
                <a:latin typeface="Calibri" pitchFamily="34" charset="0"/>
                <a:ea typeface="宋体" pitchFamily="2" charset="-122"/>
              </a:rPr>
              <a:t>Used for image compression</a:t>
            </a:r>
          </a:p>
        </p:txBody>
      </p:sp>
      <p:pic>
        <p:nvPicPr>
          <p:cNvPr id="30725" name="Picture 4" descr="Lina"/>
          <p:cNvPicPr>
            <a:picLocks noChangeAspect="1" noChangeArrowheads="1"/>
          </p:cNvPicPr>
          <p:nvPr/>
        </p:nvPicPr>
        <p:blipFill>
          <a:blip r:embed="rId3"/>
          <a:srcRect/>
          <a:stretch>
            <a:fillRect/>
          </a:stretch>
        </p:blipFill>
        <p:spPr bwMode="auto">
          <a:xfrm>
            <a:off x="4953000" y="2895600"/>
            <a:ext cx="4111625" cy="3733800"/>
          </a:xfrm>
          <a:prstGeom prst="rect">
            <a:avLst/>
          </a:prstGeom>
          <a:noFill/>
          <a:ln w="9525">
            <a:noFill/>
            <a:miter lim="800000"/>
            <a:headEnd/>
            <a:tailEnd/>
          </a:ln>
        </p:spPr>
      </p:pic>
      <p:pic>
        <p:nvPicPr>
          <p:cNvPr id="30727" name="Picture 7"/>
          <p:cNvPicPr>
            <a:picLocks noChangeAspect="1" noChangeArrowheads="1"/>
          </p:cNvPicPr>
          <p:nvPr/>
        </p:nvPicPr>
        <p:blipFill>
          <a:blip r:embed="rId4"/>
          <a:srcRect/>
          <a:stretch>
            <a:fillRect/>
          </a:stretch>
        </p:blipFill>
        <p:spPr bwMode="auto">
          <a:xfrm>
            <a:off x="3505200" y="1143000"/>
            <a:ext cx="5638800" cy="1527175"/>
          </a:xfrm>
          <a:prstGeom prst="rect">
            <a:avLst/>
          </a:prstGeom>
          <a:noFill/>
          <a:ln w="9525">
            <a:noFill/>
            <a:miter lim="800000"/>
            <a:headEnd/>
            <a:tailEnd/>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27"/>
                                        </p:tgtEl>
                                        <p:attrNameLst>
                                          <p:attrName>style.visibility</p:attrName>
                                        </p:attrNameLst>
                                      </p:cBhvr>
                                      <p:to>
                                        <p:strVal val="visible"/>
                                      </p:to>
                                    </p:set>
                                    <p:anim calcmode="lin" valueType="num">
                                      <p:cBhvr additive="base">
                                        <p:cTn id="13" dur="500" fill="hold"/>
                                        <p:tgtEl>
                                          <p:spTgt spid="30727"/>
                                        </p:tgtEl>
                                        <p:attrNameLst>
                                          <p:attrName>ppt_x</p:attrName>
                                        </p:attrNameLst>
                                      </p:cBhvr>
                                      <p:tavLst>
                                        <p:tav tm="0">
                                          <p:val>
                                            <p:strVal val="#ppt_x"/>
                                          </p:val>
                                        </p:tav>
                                        <p:tav tm="100000">
                                          <p:val>
                                            <p:strVal val="#ppt_x"/>
                                          </p:val>
                                        </p:tav>
                                      </p:tavLst>
                                    </p:anim>
                                    <p:anim calcmode="lin" valueType="num">
                                      <p:cBhvr additive="base">
                                        <p:cTn id="14" dur="500" fill="hold"/>
                                        <p:tgtEl>
                                          <p:spTgt spid="307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61"/>
          <p:cNvSpPr>
            <a:spLocks noGrp="1" noChangeArrowheads="1"/>
          </p:cNvSpPr>
          <p:nvPr>
            <p:ph type="sldNum" sz="quarter" idx="4294967295"/>
          </p:nvPr>
        </p:nvSpPr>
        <p:spPr>
          <a:noFill/>
        </p:spPr>
        <p:txBody>
          <a:bodyPr/>
          <a:lstStyle/>
          <a:p>
            <a:fld id="{2D29D964-9AA3-4EED-9FEB-21D39170871E}" type="slidenum">
              <a:rPr lang="en-US" altLang="zh-CN" smtClean="0">
                <a:ea typeface="宋体" pitchFamily="2" charset="-122"/>
              </a:rPr>
              <a:pPr/>
              <a:t>35</a:t>
            </a:fld>
            <a:endParaRPr lang="en-US" altLang="zh-CN" smtClean="0">
              <a:ea typeface="宋体" pitchFamily="2" charset="-122"/>
            </a:endParaRPr>
          </a:p>
        </p:txBody>
      </p:sp>
      <p:sp>
        <p:nvSpPr>
          <p:cNvPr id="37891" name="Rectangle 2"/>
          <p:cNvSpPr>
            <a:spLocks noGrp="1" noChangeArrowheads="1"/>
          </p:cNvSpPr>
          <p:nvPr>
            <p:ph type="title" idx="4294967295"/>
          </p:nvPr>
        </p:nvSpPr>
        <p:spPr/>
        <p:txBody>
          <a:bodyPr/>
          <a:lstStyle/>
          <a:p>
            <a:pPr eaLnBrk="1" hangingPunct="1"/>
            <a:r>
              <a:rPr lang="en-US" altLang="zh-CN" smtClean="0">
                <a:ea typeface="宋体" pitchFamily="2" charset="-122"/>
              </a:rPr>
              <a:t>What Is Wavelet Transform?</a:t>
            </a:r>
          </a:p>
        </p:txBody>
      </p:sp>
      <p:pic>
        <p:nvPicPr>
          <p:cNvPr id="37892" name="Picture 2"/>
          <p:cNvPicPr>
            <a:picLocks noChangeAspect="1" noChangeArrowheads="1"/>
          </p:cNvPicPr>
          <p:nvPr/>
        </p:nvPicPr>
        <p:blipFill>
          <a:blip r:embed="rId3"/>
          <a:srcRect/>
          <a:stretch>
            <a:fillRect/>
          </a:stretch>
        </p:blipFill>
        <p:spPr bwMode="auto">
          <a:xfrm>
            <a:off x="1752600" y="1219200"/>
            <a:ext cx="5410200" cy="5529263"/>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061"/>
          <p:cNvSpPr>
            <a:spLocks noGrp="1" noChangeArrowheads="1"/>
          </p:cNvSpPr>
          <p:nvPr>
            <p:ph type="sldNum" sz="quarter" idx="4294967295"/>
          </p:nvPr>
        </p:nvSpPr>
        <p:spPr>
          <a:noFill/>
        </p:spPr>
        <p:txBody>
          <a:bodyPr/>
          <a:lstStyle/>
          <a:p>
            <a:fld id="{9279048B-03A8-4352-97FD-0BFB5506A8A2}" type="slidenum">
              <a:rPr lang="en-US" altLang="zh-CN" smtClean="0">
                <a:ea typeface="宋体" pitchFamily="2" charset="-122"/>
              </a:rPr>
              <a:pPr/>
              <a:t>36</a:t>
            </a:fld>
            <a:endParaRPr lang="en-US" altLang="zh-CN" smtClean="0">
              <a:ea typeface="宋体" pitchFamily="2" charset="-122"/>
            </a:endParaRPr>
          </a:p>
        </p:txBody>
      </p:sp>
      <p:sp>
        <p:nvSpPr>
          <p:cNvPr id="38915" name="Rectangle 2"/>
          <p:cNvSpPr>
            <a:spLocks noGrp="1" noChangeArrowheads="1"/>
          </p:cNvSpPr>
          <p:nvPr>
            <p:ph type="title" idx="4294967295"/>
          </p:nvPr>
        </p:nvSpPr>
        <p:spPr>
          <a:xfrm>
            <a:off x="76200" y="152400"/>
            <a:ext cx="8763000" cy="2209800"/>
          </a:xfrm>
        </p:spPr>
        <p:txBody>
          <a:bodyPr/>
          <a:lstStyle/>
          <a:p>
            <a:pPr algn="r" eaLnBrk="1" hangingPunct="1"/>
            <a:r>
              <a:rPr lang="en-US" altLang="zh-CN" smtClean="0">
                <a:ea typeface="宋体" pitchFamily="2" charset="-122"/>
              </a:rPr>
              <a:t>Some results </a:t>
            </a:r>
            <a:br>
              <a:rPr lang="en-US" altLang="zh-CN" smtClean="0">
                <a:ea typeface="宋体" pitchFamily="2" charset="-122"/>
              </a:rPr>
            </a:br>
            <a:r>
              <a:rPr lang="en-US" altLang="zh-CN" smtClean="0">
                <a:ea typeface="宋体" pitchFamily="2" charset="-122"/>
              </a:rPr>
              <a:t>by Wavelet </a:t>
            </a:r>
            <a:br>
              <a:rPr lang="en-US" altLang="zh-CN" smtClean="0">
                <a:ea typeface="宋体" pitchFamily="2" charset="-122"/>
              </a:rPr>
            </a:br>
            <a:r>
              <a:rPr lang="en-US" altLang="zh-CN" smtClean="0">
                <a:ea typeface="宋体" pitchFamily="2" charset="-122"/>
              </a:rPr>
              <a:t>Transform?</a:t>
            </a:r>
          </a:p>
        </p:txBody>
      </p:sp>
      <p:pic>
        <p:nvPicPr>
          <p:cNvPr id="38916" name="Picture 2"/>
          <p:cNvPicPr>
            <a:picLocks noChangeAspect="1" noChangeArrowheads="1"/>
          </p:cNvPicPr>
          <p:nvPr/>
        </p:nvPicPr>
        <p:blipFill>
          <a:blip r:embed="rId3"/>
          <a:srcRect/>
          <a:stretch>
            <a:fillRect/>
          </a:stretch>
        </p:blipFill>
        <p:spPr bwMode="auto">
          <a:xfrm>
            <a:off x="0" y="152400"/>
            <a:ext cx="5410200" cy="3176588"/>
          </a:xfrm>
          <a:prstGeom prst="rect">
            <a:avLst/>
          </a:prstGeom>
          <a:noFill/>
          <a:ln w="9525">
            <a:noFill/>
            <a:miter lim="800000"/>
            <a:headEnd/>
            <a:tailEnd/>
          </a:ln>
        </p:spPr>
      </p:pic>
      <p:pic>
        <p:nvPicPr>
          <p:cNvPr id="142339" name="Picture 3"/>
          <p:cNvPicPr>
            <a:picLocks noChangeAspect="1" noChangeArrowheads="1"/>
          </p:cNvPicPr>
          <p:nvPr/>
        </p:nvPicPr>
        <p:blipFill>
          <a:blip r:embed="rId4"/>
          <a:srcRect/>
          <a:stretch>
            <a:fillRect/>
          </a:stretch>
        </p:blipFill>
        <p:spPr bwMode="auto">
          <a:xfrm>
            <a:off x="3748088" y="3505200"/>
            <a:ext cx="5395912" cy="3305175"/>
          </a:xfrm>
          <a:prstGeom prst="rect">
            <a:avLst/>
          </a:prstGeom>
          <a:noFill/>
          <a:ln w="9525">
            <a:noFill/>
            <a:miter lim="800000"/>
            <a:headEnd/>
            <a:tailEnd/>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339"/>
                                        </p:tgtEl>
                                        <p:attrNameLst>
                                          <p:attrName>style.visibility</p:attrName>
                                        </p:attrNameLst>
                                      </p:cBhvr>
                                      <p:to>
                                        <p:strVal val="visible"/>
                                      </p:to>
                                    </p:set>
                                    <p:anim calcmode="lin" valueType="num">
                                      <p:cBhvr additive="base">
                                        <p:cTn id="7" dur="500" fill="hold"/>
                                        <p:tgtEl>
                                          <p:spTgt spid="142339"/>
                                        </p:tgtEl>
                                        <p:attrNameLst>
                                          <p:attrName>ppt_x</p:attrName>
                                        </p:attrNameLst>
                                      </p:cBhvr>
                                      <p:tavLst>
                                        <p:tav tm="0">
                                          <p:val>
                                            <p:strVal val="#ppt_x"/>
                                          </p:val>
                                        </p:tav>
                                        <p:tav tm="100000">
                                          <p:val>
                                            <p:strVal val="#ppt_x"/>
                                          </p:val>
                                        </p:tav>
                                      </p:tavLst>
                                    </p:anim>
                                    <p:anim calcmode="lin" valueType="num">
                                      <p:cBhvr additive="base">
                                        <p:cTn id="8" dur="500" fill="hold"/>
                                        <p:tgtEl>
                                          <p:spTgt spid="142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061"/>
          <p:cNvSpPr>
            <a:spLocks noGrp="1" noChangeArrowheads="1"/>
          </p:cNvSpPr>
          <p:nvPr>
            <p:ph type="sldNum" sz="quarter" idx="10"/>
          </p:nvPr>
        </p:nvSpPr>
        <p:spPr>
          <a:noFill/>
        </p:spPr>
        <p:txBody>
          <a:bodyPr/>
          <a:lstStyle/>
          <a:p>
            <a:fld id="{C7D8A8AD-F982-411B-B86A-F486B586644E}" type="slidenum">
              <a:rPr lang="en-US" altLang="zh-CN" smtClean="0">
                <a:latin typeface="Tahoma" pitchFamily="34" charset="0"/>
                <a:ea typeface="宋体" pitchFamily="2" charset="-122"/>
              </a:rPr>
              <a:pPr/>
              <a:t>37</a:t>
            </a:fld>
            <a:endParaRPr lang="en-US" altLang="zh-CN" smtClean="0">
              <a:latin typeface="Tahoma" pitchFamily="34" charset="0"/>
              <a:ea typeface="宋体" pitchFamily="2" charset="-122"/>
            </a:endParaRPr>
          </a:p>
        </p:txBody>
      </p:sp>
      <p:grpSp>
        <p:nvGrpSpPr>
          <p:cNvPr id="39939" name="Group 1"/>
          <p:cNvGrpSpPr>
            <a:grpSpLocks/>
          </p:cNvGrpSpPr>
          <p:nvPr/>
        </p:nvGrpSpPr>
        <p:grpSpPr bwMode="auto">
          <a:xfrm>
            <a:off x="2078038" y="3321050"/>
            <a:ext cx="4343400" cy="3536950"/>
            <a:chOff x="2078038" y="2922588"/>
            <a:chExt cx="4343400" cy="3536950"/>
          </a:xfrm>
        </p:grpSpPr>
        <p:sp>
          <p:nvSpPr>
            <p:cNvPr id="39942" name="Text Box 13"/>
            <p:cNvSpPr txBox="1">
              <a:spLocks noChangeArrowheads="1"/>
            </p:cNvSpPr>
            <p:nvPr/>
          </p:nvSpPr>
          <p:spPr bwMode="auto">
            <a:xfrm>
              <a:off x="2078038" y="2922588"/>
              <a:ext cx="436934" cy="456611"/>
            </a:xfrm>
            <a:prstGeom prst="rect">
              <a:avLst/>
            </a:prstGeom>
            <a:noFill/>
            <a:ln w="12700" cap="sq">
              <a:noFill/>
              <a:miter lim="800000"/>
              <a:headEnd type="none" w="sm" len="sm"/>
              <a:tailEnd/>
            </a:ln>
          </p:spPr>
          <p:txBody>
            <a:bodyPr wrap="none" anchor="ctr">
              <a:spAutoFit/>
            </a:bodyPr>
            <a:lstStyle/>
            <a:p>
              <a:pPr algn="ctr" eaLnBrk="0" hangingPunct="0"/>
              <a:r>
                <a:rPr lang="en-US" altLang="zh-CN">
                  <a:latin typeface="Times New Roman" pitchFamily="18" charset="0"/>
                  <a:ea typeface="宋体" pitchFamily="2" charset="-122"/>
                </a:rPr>
                <a:t>x</a:t>
              </a:r>
              <a:r>
                <a:rPr lang="en-US" altLang="zh-CN" baseline="-25000">
                  <a:latin typeface="Times New Roman" pitchFamily="18" charset="0"/>
                  <a:ea typeface="宋体" pitchFamily="2" charset="-122"/>
                </a:rPr>
                <a:t>2</a:t>
              </a:r>
            </a:p>
          </p:txBody>
        </p:sp>
        <p:sp>
          <p:nvSpPr>
            <p:cNvPr id="39943" name="Line 15"/>
            <p:cNvSpPr>
              <a:spLocks noChangeShapeType="1"/>
            </p:cNvSpPr>
            <p:nvPr/>
          </p:nvSpPr>
          <p:spPr bwMode="auto">
            <a:xfrm flipV="1">
              <a:off x="2664606" y="2951126"/>
              <a:ext cx="0" cy="2953701"/>
            </a:xfrm>
            <a:prstGeom prst="line">
              <a:avLst/>
            </a:prstGeom>
            <a:noFill/>
            <a:ln w="12700">
              <a:solidFill>
                <a:schemeClr val="tx1"/>
              </a:solidFill>
              <a:round/>
              <a:headEnd type="none" w="sm" len="sm"/>
              <a:tailEnd type="triangle" w="sm" len="sm"/>
            </a:ln>
          </p:spPr>
          <p:txBody>
            <a:bodyPr wrap="none" anchor="ctr"/>
            <a:lstStyle/>
            <a:p>
              <a:endParaRPr lang="zh-CN" altLang="en-US"/>
            </a:p>
          </p:txBody>
        </p:sp>
        <p:sp>
          <p:nvSpPr>
            <p:cNvPr id="39944" name="Line 16"/>
            <p:cNvSpPr>
              <a:spLocks noChangeShapeType="1"/>
            </p:cNvSpPr>
            <p:nvPr/>
          </p:nvSpPr>
          <p:spPr bwMode="auto">
            <a:xfrm>
              <a:off x="2664606" y="5904827"/>
              <a:ext cx="3415664" cy="0"/>
            </a:xfrm>
            <a:prstGeom prst="line">
              <a:avLst/>
            </a:prstGeom>
            <a:noFill/>
            <a:ln w="12700">
              <a:solidFill>
                <a:schemeClr val="tx1"/>
              </a:solidFill>
              <a:round/>
              <a:headEnd type="none" w="sm" len="sm"/>
              <a:tailEnd type="triangle" w="sm" len="sm"/>
            </a:ln>
          </p:spPr>
          <p:txBody>
            <a:bodyPr wrap="none" anchor="ctr"/>
            <a:lstStyle/>
            <a:p>
              <a:endParaRPr lang="zh-CN" altLang="en-US"/>
            </a:p>
          </p:txBody>
        </p:sp>
        <p:sp>
          <p:nvSpPr>
            <p:cNvPr id="39945" name="Line 17"/>
            <p:cNvSpPr>
              <a:spLocks noChangeShapeType="1"/>
            </p:cNvSpPr>
            <p:nvPr/>
          </p:nvSpPr>
          <p:spPr bwMode="auto">
            <a:xfrm flipV="1">
              <a:off x="2680568" y="4315608"/>
              <a:ext cx="3256054" cy="1573167"/>
            </a:xfrm>
            <a:prstGeom prst="line">
              <a:avLst/>
            </a:prstGeom>
            <a:noFill/>
            <a:ln w="28575">
              <a:solidFill>
                <a:schemeClr val="tx2"/>
              </a:solidFill>
              <a:round/>
              <a:headEnd type="none" w="sm" len="sm"/>
              <a:tailEnd type="triangle" w="sm" len="sm"/>
            </a:ln>
          </p:spPr>
          <p:txBody>
            <a:bodyPr wrap="none" anchor="ctr"/>
            <a:lstStyle/>
            <a:p>
              <a:endParaRPr lang="zh-CN" altLang="en-US"/>
            </a:p>
          </p:txBody>
        </p:sp>
        <p:sp>
          <p:nvSpPr>
            <p:cNvPr id="39946" name="Oval 18"/>
            <p:cNvSpPr>
              <a:spLocks noChangeArrowheads="1"/>
            </p:cNvSpPr>
            <p:nvPr/>
          </p:nvSpPr>
          <p:spPr bwMode="auto">
            <a:xfrm>
              <a:off x="3350932" y="5237747"/>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47" name="Oval 19"/>
            <p:cNvSpPr>
              <a:spLocks noChangeArrowheads="1"/>
            </p:cNvSpPr>
            <p:nvPr/>
          </p:nvSpPr>
          <p:spPr bwMode="auto">
            <a:xfrm>
              <a:off x="3702075" y="498625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48" name="Oval 20"/>
            <p:cNvSpPr>
              <a:spLocks noChangeArrowheads="1"/>
            </p:cNvSpPr>
            <p:nvPr/>
          </p:nvSpPr>
          <p:spPr bwMode="auto">
            <a:xfrm>
              <a:off x="3111516" y="5564153"/>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49" name="Oval 21"/>
            <p:cNvSpPr>
              <a:spLocks noChangeArrowheads="1"/>
            </p:cNvSpPr>
            <p:nvPr/>
          </p:nvSpPr>
          <p:spPr bwMode="auto">
            <a:xfrm>
              <a:off x="3877646" y="5105758"/>
              <a:ext cx="93771" cy="85615"/>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0" name="Oval 22"/>
            <p:cNvSpPr>
              <a:spLocks noChangeArrowheads="1"/>
            </p:cNvSpPr>
            <p:nvPr/>
          </p:nvSpPr>
          <p:spPr bwMode="auto">
            <a:xfrm>
              <a:off x="3686114" y="5223478"/>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1" name="Oval 23"/>
            <p:cNvSpPr>
              <a:spLocks noChangeArrowheads="1"/>
            </p:cNvSpPr>
            <p:nvPr/>
          </p:nvSpPr>
          <p:spPr bwMode="auto">
            <a:xfrm>
              <a:off x="4404361" y="5209209"/>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2" name="Oval 24"/>
            <p:cNvSpPr>
              <a:spLocks noChangeArrowheads="1"/>
            </p:cNvSpPr>
            <p:nvPr/>
          </p:nvSpPr>
          <p:spPr bwMode="auto">
            <a:xfrm>
              <a:off x="4244750" y="558020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3" name="Oval 25"/>
            <p:cNvSpPr>
              <a:spLocks noChangeArrowheads="1"/>
            </p:cNvSpPr>
            <p:nvPr/>
          </p:nvSpPr>
          <p:spPr bwMode="auto">
            <a:xfrm>
              <a:off x="3957451" y="5460702"/>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4" name="Oval 26"/>
            <p:cNvSpPr>
              <a:spLocks noChangeArrowheads="1"/>
            </p:cNvSpPr>
            <p:nvPr/>
          </p:nvSpPr>
          <p:spPr bwMode="auto">
            <a:xfrm>
              <a:off x="4196867" y="4852482"/>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5" name="Oval 27"/>
            <p:cNvSpPr>
              <a:spLocks noChangeArrowheads="1"/>
            </p:cNvSpPr>
            <p:nvPr/>
          </p:nvSpPr>
          <p:spPr bwMode="auto">
            <a:xfrm>
              <a:off x="4947036" y="498625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6" name="Oval 28"/>
            <p:cNvSpPr>
              <a:spLocks noChangeArrowheads="1"/>
            </p:cNvSpPr>
            <p:nvPr/>
          </p:nvSpPr>
          <p:spPr bwMode="auto">
            <a:xfrm>
              <a:off x="5425868" y="4406573"/>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7" name="Oval 29"/>
            <p:cNvSpPr>
              <a:spLocks noChangeArrowheads="1"/>
            </p:cNvSpPr>
            <p:nvPr/>
          </p:nvSpPr>
          <p:spPr bwMode="auto">
            <a:xfrm>
              <a:off x="3494581" y="5608744"/>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8" name="Oval 30"/>
            <p:cNvSpPr>
              <a:spLocks noChangeArrowheads="1"/>
            </p:cNvSpPr>
            <p:nvPr/>
          </p:nvSpPr>
          <p:spPr bwMode="auto">
            <a:xfrm>
              <a:off x="4532049" y="4822160"/>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59" name="Oval 31"/>
            <p:cNvSpPr>
              <a:spLocks noChangeArrowheads="1"/>
            </p:cNvSpPr>
            <p:nvPr/>
          </p:nvSpPr>
          <p:spPr bwMode="auto">
            <a:xfrm>
              <a:off x="4883192" y="449575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60" name="Oval 32"/>
            <p:cNvSpPr>
              <a:spLocks noChangeArrowheads="1"/>
            </p:cNvSpPr>
            <p:nvPr/>
          </p:nvSpPr>
          <p:spPr bwMode="auto">
            <a:xfrm>
              <a:off x="3925529" y="4866751"/>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61" name="Oval 33"/>
            <p:cNvSpPr>
              <a:spLocks noChangeArrowheads="1"/>
            </p:cNvSpPr>
            <p:nvPr/>
          </p:nvSpPr>
          <p:spPr bwMode="auto">
            <a:xfrm>
              <a:off x="4691659" y="4645580"/>
              <a:ext cx="93771" cy="85615"/>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62" name="Oval 34"/>
            <p:cNvSpPr>
              <a:spLocks noChangeArrowheads="1"/>
            </p:cNvSpPr>
            <p:nvPr/>
          </p:nvSpPr>
          <p:spPr bwMode="auto">
            <a:xfrm>
              <a:off x="4835309" y="5253800"/>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63" name="Freeform 35"/>
            <p:cNvSpPr>
              <a:spLocks/>
            </p:cNvSpPr>
            <p:nvPr/>
          </p:nvSpPr>
          <p:spPr bwMode="auto">
            <a:xfrm>
              <a:off x="2880081" y="4279935"/>
              <a:ext cx="2906906" cy="1794338"/>
            </a:xfrm>
            <a:custGeom>
              <a:avLst/>
              <a:gdLst>
                <a:gd name="T0" fmla="*/ 2147483647 w 1457"/>
                <a:gd name="T1" fmla="*/ 2147483647 h 968"/>
                <a:gd name="T2" fmla="*/ 2147483647 w 1457"/>
                <a:gd name="T3" fmla="*/ 2147483647 h 968"/>
                <a:gd name="T4" fmla="*/ 2147483647 w 1457"/>
                <a:gd name="T5" fmla="*/ 2147483647 h 968"/>
                <a:gd name="T6" fmla="*/ 2147483647 w 1457"/>
                <a:gd name="T7" fmla="*/ 2147483647 h 968"/>
                <a:gd name="T8" fmla="*/ 2147483647 w 1457"/>
                <a:gd name="T9" fmla="*/ 2147483647 h 968"/>
                <a:gd name="T10" fmla="*/ 2147483647 w 1457"/>
                <a:gd name="T11" fmla="*/ 2147483647 h 968"/>
                <a:gd name="T12" fmla="*/ 2147483647 w 1457"/>
                <a:gd name="T13" fmla="*/ 2147483647 h 968"/>
                <a:gd name="T14" fmla="*/ 2147483647 w 1457"/>
                <a:gd name="T15" fmla="*/ 2147483647 h 968"/>
                <a:gd name="T16" fmla="*/ 0 60000 65536"/>
                <a:gd name="T17" fmla="*/ 0 60000 65536"/>
                <a:gd name="T18" fmla="*/ 0 60000 65536"/>
                <a:gd name="T19" fmla="*/ 0 60000 65536"/>
                <a:gd name="T20" fmla="*/ 0 60000 65536"/>
                <a:gd name="T21" fmla="*/ 0 60000 65536"/>
                <a:gd name="T22" fmla="*/ 0 60000 65536"/>
                <a:gd name="T23" fmla="*/ 0 60000 65536"/>
                <a:gd name="T24" fmla="*/ 0 w 1457"/>
                <a:gd name="T25" fmla="*/ 0 h 968"/>
                <a:gd name="T26" fmla="*/ 1457 w 1457"/>
                <a:gd name="T27" fmla="*/ 968 h 9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7" h="968">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a:solidFill>
                <a:srgbClr val="FF0000"/>
              </a:solidFill>
              <a:prstDash val="dash"/>
              <a:round/>
              <a:headEnd type="none" w="sm" len="sm"/>
              <a:tailEnd type="none" w="sm" len="sm"/>
            </a:ln>
          </p:spPr>
          <p:txBody>
            <a:bodyPr wrap="none" anchor="ctr"/>
            <a:lstStyle/>
            <a:p>
              <a:endParaRPr lang="zh-CN" altLang="en-US">
                <a:ea typeface="宋体" pitchFamily="2" charset="-122"/>
              </a:endParaRPr>
            </a:p>
          </p:txBody>
        </p:sp>
        <p:sp>
          <p:nvSpPr>
            <p:cNvPr id="39964" name="Oval 36"/>
            <p:cNvSpPr>
              <a:spLocks noChangeArrowheads="1"/>
            </p:cNvSpPr>
            <p:nvPr/>
          </p:nvSpPr>
          <p:spPr bwMode="auto">
            <a:xfrm>
              <a:off x="3271126" y="5817429"/>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ea typeface="宋体" pitchFamily="2" charset="-122"/>
              </a:endParaRPr>
            </a:p>
          </p:txBody>
        </p:sp>
        <p:sp>
          <p:nvSpPr>
            <p:cNvPr id="39965" name="Text Box 37"/>
            <p:cNvSpPr txBox="1">
              <a:spLocks noChangeArrowheads="1"/>
            </p:cNvSpPr>
            <p:nvPr/>
          </p:nvSpPr>
          <p:spPr bwMode="auto">
            <a:xfrm>
              <a:off x="5984504" y="6002927"/>
              <a:ext cx="436934" cy="456611"/>
            </a:xfrm>
            <a:prstGeom prst="rect">
              <a:avLst/>
            </a:prstGeom>
            <a:noFill/>
            <a:ln w="12700" cap="sq">
              <a:noFill/>
              <a:miter lim="800000"/>
              <a:headEnd type="none" w="sm" len="sm"/>
              <a:tailEnd/>
            </a:ln>
          </p:spPr>
          <p:txBody>
            <a:bodyPr wrap="none" anchor="ctr">
              <a:spAutoFit/>
            </a:bodyPr>
            <a:lstStyle/>
            <a:p>
              <a:pPr algn="ctr" eaLnBrk="0" hangingPunct="0"/>
              <a:r>
                <a:rPr lang="en-US" altLang="zh-CN">
                  <a:latin typeface="Times New Roman" pitchFamily="18" charset="0"/>
                  <a:ea typeface="宋体" pitchFamily="2" charset="-122"/>
                </a:rPr>
                <a:t>x</a:t>
              </a:r>
              <a:r>
                <a:rPr lang="en-US" altLang="zh-CN" baseline="-25000">
                  <a:latin typeface="Times New Roman" pitchFamily="18" charset="0"/>
                  <a:ea typeface="宋体" pitchFamily="2" charset="-122"/>
                </a:rPr>
                <a:t>1</a:t>
              </a:r>
            </a:p>
          </p:txBody>
        </p:sp>
        <p:sp>
          <p:nvSpPr>
            <p:cNvPr id="39966" name="Text Box 38"/>
            <p:cNvSpPr txBox="1">
              <a:spLocks noChangeArrowheads="1"/>
            </p:cNvSpPr>
            <p:nvPr/>
          </p:nvSpPr>
          <p:spPr bwMode="auto">
            <a:xfrm>
              <a:off x="6064310" y="3948179"/>
              <a:ext cx="319221" cy="456611"/>
            </a:xfrm>
            <a:prstGeom prst="rect">
              <a:avLst/>
            </a:prstGeom>
            <a:noFill/>
            <a:ln w="12700" cap="sq">
              <a:noFill/>
              <a:miter lim="800000"/>
              <a:headEnd type="none" w="sm" len="sm"/>
              <a:tailEnd/>
            </a:ln>
          </p:spPr>
          <p:txBody>
            <a:bodyPr wrap="none" anchor="ctr">
              <a:spAutoFit/>
            </a:bodyPr>
            <a:lstStyle/>
            <a:p>
              <a:pPr algn="ctr" eaLnBrk="0" hangingPunct="0"/>
              <a:r>
                <a:rPr lang="en-US" altLang="zh-CN">
                  <a:latin typeface="Times New Roman" pitchFamily="18" charset="0"/>
                  <a:ea typeface="宋体" pitchFamily="2" charset="-122"/>
                </a:rPr>
                <a:t>e</a:t>
              </a:r>
              <a:endParaRPr lang="en-US" altLang="zh-CN" baseline="-25000">
                <a:latin typeface="Times New Roman" pitchFamily="18" charset="0"/>
                <a:ea typeface="宋体" pitchFamily="2" charset="-122"/>
              </a:endParaRPr>
            </a:p>
          </p:txBody>
        </p:sp>
      </p:grpSp>
      <p:sp>
        <p:nvSpPr>
          <p:cNvPr id="39940" name="Rectangle 40"/>
          <p:cNvSpPr>
            <a:spLocks noGrp="1" noChangeArrowheads="1"/>
          </p:cNvSpPr>
          <p:nvPr>
            <p:ph type="title"/>
          </p:nvPr>
        </p:nvSpPr>
        <p:spPr>
          <a:xfrm>
            <a:off x="152400" y="152400"/>
            <a:ext cx="8763000" cy="838200"/>
          </a:xfrm>
        </p:spPr>
        <p:txBody>
          <a:bodyPr/>
          <a:lstStyle/>
          <a:p>
            <a:pPr eaLnBrk="1" hangingPunct="1"/>
            <a:r>
              <a:rPr lang="en-US" altLang="zh-CN" sz="3200" smtClean="0">
                <a:ea typeface="宋体" pitchFamily="2" charset="-122"/>
              </a:rPr>
              <a:t>Principal Component Analysis (PCA)</a:t>
            </a:r>
          </a:p>
        </p:txBody>
      </p:sp>
      <p:sp>
        <p:nvSpPr>
          <p:cNvPr id="39941" name="Rectangle 41"/>
          <p:cNvSpPr>
            <a:spLocks noGrp="1" noChangeArrowheads="1"/>
          </p:cNvSpPr>
          <p:nvPr>
            <p:ph type="body" idx="1"/>
          </p:nvPr>
        </p:nvSpPr>
        <p:spPr>
          <a:xfrm>
            <a:off x="304800" y="1295400"/>
            <a:ext cx="8382000" cy="1600200"/>
          </a:xfrm>
        </p:spPr>
        <p:txBody>
          <a:bodyPr/>
          <a:lstStyle/>
          <a:p>
            <a:pPr eaLnBrk="1" hangingPunct="1">
              <a:lnSpc>
                <a:spcPct val="110000"/>
              </a:lnSpc>
            </a:pPr>
            <a:r>
              <a:rPr lang="en-US" altLang="zh-CN" sz="2200" smtClean="0">
                <a:ea typeface="宋体" pitchFamily="2" charset="-122"/>
              </a:rPr>
              <a:t>Find a projection that captures the largest amount of variation in data, by </a:t>
            </a:r>
            <a:r>
              <a:rPr lang="en-US" altLang="zh-CN" sz="2200" b="1" smtClean="0">
                <a:solidFill>
                  <a:srgbClr val="00B0F0"/>
                </a:solidFill>
                <a:ea typeface="宋体" pitchFamily="2" charset="-122"/>
              </a:rPr>
              <a:t>maximizing the covariance of data</a:t>
            </a:r>
          </a:p>
          <a:p>
            <a:pPr eaLnBrk="1" hangingPunct="1">
              <a:lnSpc>
                <a:spcPct val="110000"/>
              </a:lnSpc>
            </a:pPr>
            <a:r>
              <a:rPr lang="en-US" altLang="zh-CN" sz="2200" smtClean="0">
                <a:ea typeface="宋体" pitchFamily="2" charset="-122"/>
              </a:rPr>
              <a:t>The original data are projected onto a much smaller space, resulting in dimensionality reduction. We find the eigenvectors of the covariance matrix, and these eigenvectors define the new space</a:t>
            </a:r>
          </a:p>
          <a:p>
            <a:pPr eaLnBrk="1" hangingPunct="1">
              <a:lnSpc>
                <a:spcPct val="90000"/>
              </a:lnSpc>
            </a:pPr>
            <a:endParaRPr lang="en-US" altLang="zh-CN" sz="2200" smtClean="0">
              <a:ea typeface="宋体" pitchFamily="2" charset="-122"/>
            </a:endParaRP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061"/>
          <p:cNvSpPr>
            <a:spLocks noGrp="1" noChangeArrowheads="1"/>
          </p:cNvSpPr>
          <p:nvPr>
            <p:ph type="sldNum" sz="quarter" idx="10"/>
          </p:nvPr>
        </p:nvSpPr>
        <p:spPr>
          <a:noFill/>
        </p:spPr>
        <p:txBody>
          <a:bodyPr/>
          <a:lstStyle/>
          <a:p>
            <a:fld id="{99291B43-47A2-4AE8-9BD2-A3335E4995FD}" type="slidenum">
              <a:rPr lang="en-US" altLang="zh-CN" smtClean="0">
                <a:latin typeface="Tahoma" pitchFamily="34" charset="0"/>
                <a:ea typeface="宋体" pitchFamily="2" charset="-122"/>
              </a:rPr>
              <a:pPr/>
              <a:t>38</a:t>
            </a:fld>
            <a:endParaRPr lang="en-US" altLang="zh-CN" smtClean="0">
              <a:latin typeface="Tahoma" pitchFamily="34" charset="0"/>
              <a:ea typeface="宋体" pitchFamily="2" charset="-122"/>
            </a:endParaRPr>
          </a:p>
        </p:txBody>
      </p:sp>
      <p:sp>
        <p:nvSpPr>
          <p:cNvPr id="40963" name="Rectangle 2"/>
          <p:cNvSpPr>
            <a:spLocks noGrp="1" noChangeArrowheads="1"/>
          </p:cNvSpPr>
          <p:nvPr>
            <p:ph type="body" idx="1"/>
          </p:nvPr>
        </p:nvSpPr>
        <p:spPr>
          <a:xfrm>
            <a:off x="304800" y="1295400"/>
            <a:ext cx="8534400" cy="5257800"/>
          </a:xfrm>
        </p:spPr>
        <p:txBody>
          <a:bodyPr/>
          <a:lstStyle/>
          <a:p>
            <a:pPr eaLnBrk="1" hangingPunct="1">
              <a:lnSpc>
                <a:spcPct val="120000"/>
              </a:lnSpc>
            </a:pPr>
            <a:r>
              <a:rPr lang="en-US" altLang="zh-CN" sz="2000" smtClean="0">
                <a:ea typeface="宋体" pitchFamily="2" charset="-122"/>
              </a:rPr>
              <a:t>Given </a:t>
            </a:r>
            <a:r>
              <a:rPr lang="en-US" altLang="zh-CN" sz="2000" i="1" smtClean="0">
                <a:ea typeface="宋体" pitchFamily="2" charset="-122"/>
              </a:rPr>
              <a:t>N</a:t>
            </a:r>
            <a:r>
              <a:rPr lang="en-US" altLang="zh-CN" sz="2000" smtClean="0">
                <a:ea typeface="宋体" pitchFamily="2" charset="-122"/>
              </a:rPr>
              <a:t> data vectors from </a:t>
            </a:r>
            <a:r>
              <a:rPr lang="en-US" altLang="zh-CN" sz="2000" i="1" smtClean="0">
                <a:ea typeface="宋体" pitchFamily="2" charset="-122"/>
              </a:rPr>
              <a:t>n</a:t>
            </a:r>
            <a:r>
              <a:rPr lang="en-US" altLang="zh-CN" sz="2000" smtClean="0">
                <a:ea typeface="宋体" pitchFamily="2" charset="-122"/>
              </a:rPr>
              <a:t>-dimensions, find </a:t>
            </a:r>
            <a:r>
              <a:rPr lang="en-US" altLang="zh-CN" sz="2000" i="1" smtClean="0">
                <a:ea typeface="宋体" pitchFamily="2" charset="-122"/>
              </a:rPr>
              <a:t>k</a:t>
            </a:r>
            <a:r>
              <a:rPr lang="en-US" altLang="zh-CN" sz="2000" smtClean="0">
                <a:ea typeface="宋体" pitchFamily="2" charset="-122"/>
              </a:rPr>
              <a:t> ≤ </a:t>
            </a:r>
            <a:r>
              <a:rPr lang="en-US" altLang="zh-CN" sz="2000" i="1" smtClean="0">
                <a:ea typeface="宋体" pitchFamily="2" charset="-122"/>
              </a:rPr>
              <a:t>n </a:t>
            </a:r>
            <a:r>
              <a:rPr lang="en-US" altLang="zh-CN" sz="2000" smtClean="0">
                <a:ea typeface="宋体" pitchFamily="2" charset="-122"/>
              </a:rPr>
              <a:t>orthogonal vectors (</a:t>
            </a:r>
            <a:r>
              <a:rPr lang="en-US" altLang="zh-CN" sz="2000" i="1" smtClean="0">
                <a:ea typeface="宋体" pitchFamily="2" charset="-122"/>
              </a:rPr>
              <a:t>principal components</a:t>
            </a:r>
            <a:r>
              <a:rPr lang="en-US" altLang="zh-CN" sz="2000" smtClean="0">
                <a:ea typeface="宋体" pitchFamily="2" charset="-122"/>
              </a:rPr>
              <a:t>) that can be best used to represent data </a:t>
            </a:r>
          </a:p>
          <a:p>
            <a:pPr lvl="1" eaLnBrk="1" hangingPunct="1">
              <a:lnSpc>
                <a:spcPct val="120000"/>
              </a:lnSpc>
            </a:pPr>
            <a:r>
              <a:rPr lang="en-US" altLang="zh-CN" sz="2000" smtClean="0">
                <a:ea typeface="宋体" pitchFamily="2" charset="-122"/>
              </a:rPr>
              <a:t>Normalize input data: Each attribute falls within the same range</a:t>
            </a:r>
          </a:p>
          <a:p>
            <a:pPr lvl="1" eaLnBrk="1" hangingPunct="1">
              <a:lnSpc>
                <a:spcPct val="120000"/>
              </a:lnSpc>
            </a:pPr>
            <a:r>
              <a:rPr lang="en-US" altLang="zh-CN" sz="2000" smtClean="0">
                <a:ea typeface="宋体" pitchFamily="2" charset="-122"/>
              </a:rPr>
              <a:t>Compute </a:t>
            </a:r>
            <a:r>
              <a:rPr lang="en-US" altLang="zh-CN" sz="2000" i="1" smtClean="0">
                <a:ea typeface="宋体" pitchFamily="2" charset="-122"/>
              </a:rPr>
              <a:t>k</a:t>
            </a:r>
            <a:r>
              <a:rPr lang="en-US" altLang="zh-CN" sz="2000" smtClean="0">
                <a:ea typeface="宋体" pitchFamily="2" charset="-122"/>
              </a:rPr>
              <a:t> orthonormal (unit) vectors, i.e., </a:t>
            </a:r>
            <a:r>
              <a:rPr lang="en-US" altLang="zh-CN" sz="2000" i="1" smtClean="0">
                <a:ea typeface="宋体" pitchFamily="2" charset="-122"/>
              </a:rPr>
              <a:t>principal components</a:t>
            </a:r>
            <a:endParaRPr lang="en-US" altLang="zh-CN" sz="2000" smtClean="0">
              <a:ea typeface="宋体" pitchFamily="2" charset="-122"/>
            </a:endParaRPr>
          </a:p>
          <a:p>
            <a:pPr lvl="1" eaLnBrk="1" hangingPunct="1">
              <a:lnSpc>
                <a:spcPct val="120000"/>
              </a:lnSpc>
            </a:pPr>
            <a:r>
              <a:rPr lang="en-US" altLang="zh-CN" sz="2000" smtClean="0">
                <a:ea typeface="宋体" pitchFamily="2" charset="-122"/>
              </a:rPr>
              <a:t>Each input data (vector) is a linear combination of the </a:t>
            </a:r>
            <a:r>
              <a:rPr lang="en-US" altLang="zh-CN" sz="2000" i="1" smtClean="0">
                <a:ea typeface="宋体" pitchFamily="2" charset="-122"/>
              </a:rPr>
              <a:t>k</a:t>
            </a:r>
            <a:r>
              <a:rPr lang="en-US" altLang="zh-CN" sz="2000" smtClean="0">
                <a:ea typeface="宋体" pitchFamily="2" charset="-122"/>
              </a:rPr>
              <a:t> principal component vectors</a:t>
            </a:r>
          </a:p>
          <a:p>
            <a:pPr lvl="1" eaLnBrk="1" hangingPunct="1">
              <a:lnSpc>
                <a:spcPct val="120000"/>
              </a:lnSpc>
            </a:pPr>
            <a:r>
              <a:rPr lang="en-US" altLang="zh-CN" sz="2000" smtClean="0">
                <a:ea typeface="宋体" pitchFamily="2" charset="-122"/>
                <a:sym typeface="Symbol" pitchFamily="18" charset="2"/>
              </a:rPr>
              <a:t>The principal components are sorted in order of decreasing “significance” or strength</a:t>
            </a:r>
          </a:p>
          <a:p>
            <a:pPr lvl="1" eaLnBrk="1" hangingPunct="1">
              <a:lnSpc>
                <a:spcPct val="120000"/>
              </a:lnSpc>
            </a:pPr>
            <a:r>
              <a:rPr lang="en-US" altLang="zh-CN" sz="2000" smtClean="0">
                <a:ea typeface="宋体" pitchFamily="2" charset="-122"/>
                <a:sym typeface="Symbol" pitchFamily="18" charset="2"/>
              </a:rPr>
              <a:t>Since the components are sorted, the size of the data can be reduced by eliminating the </a:t>
            </a:r>
            <a:r>
              <a:rPr lang="en-US" altLang="zh-CN" sz="2000" i="1" smtClean="0">
                <a:ea typeface="宋体" pitchFamily="2" charset="-122"/>
                <a:sym typeface="Symbol" pitchFamily="18" charset="2"/>
              </a:rPr>
              <a:t>weak components</a:t>
            </a:r>
            <a:r>
              <a:rPr lang="en-US" altLang="zh-CN" sz="2000" smtClean="0">
                <a:ea typeface="宋体" pitchFamily="2" charset="-122"/>
                <a:sym typeface="Symbol" pitchFamily="18" charset="2"/>
              </a:rPr>
              <a:t>, i.e., those with low variance (i.e., using the strongest principal components, it is possible to reconstruct a good approximation of the original data)</a:t>
            </a:r>
          </a:p>
          <a:p>
            <a:pPr eaLnBrk="1" hangingPunct="1">
              <a:lnSpc>
                <a:spcPct val="120000"/>
              </a:lnSpc>
            </a:pPr>
            <a:r>
              <a:rPr lang="en-US" altLang="zh-CN" sz="2000" smtClean="0">
                <a:ea typeface="宋体" pitchFamily="2" charset="-122"/>
              </a:rPr>
              <a:t>Works for numeric data only</a:t>
            </a:r>
          </a:p>
        </p:txBody>
      </p:sp>
      <p:sp>
        <p:nvSpPr>
          <p:cNvPr id="40964" name="Text Box 3"/>
          <p:cNvSpPr>
            <a:spLocks noGrp="1" noChangeArrowheads="1"/>
          </p:cNvSpPr>
          <p:nvPr>
            <p:ph type="title"/>
          </p:nvPr>
        </p:nvSpPr>
        <p:spPr>
          <a:xfrm>
            <a:off x="0" y="152400"/>
            <a:ext cx="9144000" cy="990600"/>
          </a:xfrm>
          <a:noFill/>
        </p:spPr>
        <p:txBody>
          <a:bodyPr anchor="ctr"/>
          <a:lstStyle/>
          <a:p>
            <a:r>
              <a:rPr lang="en-US" altLang="zh-CN" smtClean="0">
                <a:ea typeface="宋体" pitchFamily="2" charset="-122"/>
              </a:rPr>
              <a:t>Principal Component Analysis (Steps)</a:t>
            </a:r>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endParaRPr lang="zh-TW" altLang="en-US" sz="4400">
              <a:solidFill>
                <a:srgbClr val="000099"/>
              </a:solidFill>
              <a:latin typeface="Times New Roman" pitchFamily="18" charset="0"/>
              <a:ea typeface="PMingLiU" pitchFamily="18" charset="-120"/>
            </a:endParaRPr>
          </a:p>
        </p:txBody>
      </p:sp>
      <p:pic>
        <p:nvPicPr>
          <p:cNvPr id="41987" name="Picture 3" descr="recLargeFace1"/>
          <p:cNvPicPr>
            <a:picLocks noChangeAspect="1" noChangeArrowheads="1"/>
          </p:cNvPicPr>
          <p:nvPr/>
        </p:nvPicPr>
        <p:blipFill>
          <a:blip r:embed="rId2"/>
          <a:srcRect l="11023" t="7559" r="11023" b="8398"/>
          <a:stretch>
            <a:fillRect/>
          </a:stretch>
        </p:blipFill>
        <p:spPr bwMode="auto">
          <a:xfrm>
            <a:off x="228600" y="1733550"/>
            <a:ext cx="6337300" cy="5124450"/>
          </a:xfrm>
          <a:prstGeom prst="rect">
            <a:avLst/>
          </a:prstGeom>
          <a:noFill/>
          <a:ln w="9525">
            <a:noFill/>
            <a:miter lim="800000"/>
            <a:headEnd/>
            <a:tailEnd/>
          </a:ln>
        </p:spPr>
      </p:pic>
      <p:sp>
        <p:nvSpPr>
          <p:cNvPr id="41988" name="Text Box 5"/>
          <p:cNvSpPr txBox="1">
            <a:spLocks noChangeArrowheads="1"/>
          </p:cNvSpPr>
          <p:nvPr/>
        </p:nvSpPr>
        <p:spPr bwMode="auto">
          <a:xfrm>
            <a:off x="685800" y="3581400"/>
            <a:ext cx="936625" cy="457200"/>
          </a:xfrm>
          <a:prstGeom prst="rect">
            <a:avLst/>
          </a:prstGeom>
          <a:noFill/>
          <a:ln w="9525">
            <a:noFill/>
            <a:miter lim="800000"/>
            <a:headEnd/>
            <a:tailEnd/>
          </a:ln>
        </p:spPr>
        <p:txBody>
          <a:bodyPr>
            <a:spAutoFit/>
          </a:bodyPr>
          <a:lstStyle/>
          <a:p>
            <a:pPr algn="ctr">
              <a:spcBef>
                <a:spcPct val="50000"/>
              </a:spcBef>
            </a:pPr>
            <a:r>
              <a:rPr lang="en-US" altLang="zh-TW" b="1">
                <a:ea typeface="PMingLiU" pitchFamily="18" charset="-120"/>
              </a:rPr>
              <a:t>d=1</a:t>
            </a:r>
          </a:p>
        </p:txBody>
      </p:sp>
      <p:sp>
        <p:nvSpPr>
          <p:cNvPr id="41989" name="Text Box 6"/>
          <p:cNvSpPr txBox="1">
            <a:spLocks noChangeArrowheads="1"/>
          </p:cNvSpPr>
          <p:nvPr/>
        </p:nvSpPr>
        <p:spPr bwMode="auto">
          <a:xfrm>
            <a:off x="2362200" y="3581400"/>
            <a:ext cx="936625" cy="457200"/>
          </a:xfrm>
          <a:prstGeom prst="rect">
            <a:avLst/>
          </a:prstGeom>
          <a:noFill/>
          <a:ln w="9525">
            <a:noFill/>
            <a:miter lim="800000"/>
            <a:headEnd/>
            <a:tailEnd/>
          </a:ln>
        </p:spPr>
        <p:txBody>
          <a:bodyPr>
            <a:spAutoFit/>
          </a:bodyPr>
          <a:lstStyle/>
          <a:p>
            <a:pPr algn="ctr">
              <a:spcBef>
                <a:spcPct val="50000"/>
              </a:spcBef>
            </a:pPr>
            <a:r>
              <a:rPr lang="en-US" altLang="zh-TW" b="1">
                <a:ea typeface="PMingLiU" pitchFamily="18" charset="-120"/>
              </a:rPr>
              <a:t>d=2</a:t>
            </a:r>
          </a:p>
        </p:txBody>
      </p:sp>
      <p:sp>
        <p:nvSpPr>
          <p:cNvPr id="41990" name="Text Box 7"/>
          <p:cNvSpPr txBox="1">
            <a:spLocks noChangeArrowheads="1"/>
          </p:cNvSpPr>
          <p:nvPr/>
        </p:nvSpPr>
        <p:spPr bwMode="auto">
          <a:xfrm>
            <a:off x="3995738" y="3573463"/>
            <a:ext cx="936625" cy="457200"/>
          </a:xfrm>
          <a:prstGeom prst="rect">
            <a:avLst/>
          </a:prstGeom>
          <a:noFill/>
          <a:ln w="9525">
            <a:noFill/>
            <a:miter lim="800000"/>
            <a:headEnd/>
            <a:tailEnd/>
          </a:ln>
        </p:spPr>
        <p:txBody>
          <a:bodyPr>
            <a:spAutoFit/>
          </a:bodyPr>
          <a:lstStyle/>
          <a:p>
            <a:pPr algn="ctr">
              <a:spcBef>
                <a:spcPct val="50000"/>
              </a:spcBef>
            </a:pPr>
            <a:r>
              <a:rPr lang="en-US" altLang="zh-TW" b="1">
                <a:ea typeface="PMingLiU" pitchFamily="18" charset="-120"/>
              </a:rPr>
              <a:t>d=4</a:t>
            </a:r>
          </a:p>
        </p:txBody>
      </p:sp>
      <p:sp>
        <p:nvSpPr>
          <p:cNvPr id="41991" name="Text Box 8"/>
          <p:cNvSpPr txBox="1">
            <a:spLocks noChangeArrowheads="1"/>
          </p:cNvSpPr>
          <p:nvPr/>
        </p:nvSpPr>
        <p:spPr bwMode="auto">
          <a:xfrm>
            <a:off x="5580063" y="3573463"/>
            <a:ext cx="936625" cy="457200"/>
          </a:xfrm>
          <a:prstGeom prst="rect">
            <a:avLst/>
          </a:prstGeom>
          <a:noFill/>
          <a:ln w="9525">
            <a:noFill/>
            <a:miter lim="800000"/>
            <a:headEnd/>
            <a:tailEnd/>
          </a:ln>
        </p:spPr>
        <p:txBody>
          <a:bodyPr>
            <a:spAutoFit/>
          </a:bodyPr>
          <a:lstStyle/>
          <a:p>
            <a:pPr algn="ctr">
              <a:spcBef>
                <a:spcPct val="50000"/>
              </a:spcBef>
            </a:pPr>
            <a:r>
              <a:rPr lang="en-US" altLang="zh-TW" b="1">
                <a:ea typeface="PMingLiU" pitchFamily="18" charset="-120"/>
              </a:rPr>
              <a:t>d=8</a:t>
            </a:r>
          </a:p>
        </p:txBody>
      </p:sp>
      <p:sp>
        <p:nvSpPr>
          <p:cNvPr id="41992" name="Text Box 9"/>
          <p:cNvSpPr txBox="1">
            <a:spLocks noChangeArrowheads="1"/>
          </p:cNvSpPr>
          <p:nvPr/>
        </p:nvSpPr>
        <p:spPr bwMode="auto">
          <a:xfrm>
            <a:off x="684213" y="4484688"/>
            <a:ext cx="1144587" cy="457200"/>
          </a:xfrm>
          <a:prstGeom prst="rect">
            <a:avLst/>
          </a:prstGeom>
          <a:noFill/>
          <a:ln w="9525">
            <a:noFill/>
            <a:miter lim="800000"/>
            <a:headEnd/>
            <a:tailEnd/>
          </a:ln>
        </p:spPr>
        <p:txBody>
          <a:bodyPr>
            <a:spAutoFit/>
          </a:bodyPr>
          <a:lstStyle/>
          <a:p>
            <a:pPr algn="ctr">
              <a:spcBef>
                <a:spcPct val="50000"/>
              </a:spcBef>
            </a:pPr>
            <a:r>
              <a:rPr lang="en-US" altLang="zh-TW" b="1">
                <a:ea typeface="PMingLiU" pitchFamily="18" charset="-120"/>
              </a:rPr>
              <a:t>d=16</a:t>
            </a:r>
          </a:p>
        </p:txBody>
      </p:sp>
      <p:sp>
        <p:nvSpPr>
          <p:cNvPr id="41993" name="Text Box 10"/>
          <p:cNvSpPr txBox="1">
            <a:spLocks noChangeArrowheads="1"/>
          </p:cNvSpPr>
          <p:nvPr/>
        </p:nvSpPr>
        <p:spPr bwMode="auto">
          <a:xfrm>
            <a:off x="2341563" y="4484688"/>
            <a:ext cx="1087437" cy="457200"/>
          </a:xfrm>
          <a:prstGeom prst="rect">
            <a:avLst/>
          </a:prstGeom>
          <a:noFill/>
          <a:ln w="9525">
            <a:noFill/>
            <a:miter lim="800000"/>
            <a:headEnd/>
            <a:tailEnd/>
          </a:ln>
        </p:spPr>
        <p:txBody>
          <a:bodyPr>
            <a:spAutoFit/>
          </a:bodyPr>
          <a:lstStyle/>
          <a:p>
            <a:pPr algn="ctr">
              <a:spcBef>
                <a:spcPct val="50000"/>
              </a:spcBef>
            </a:pPr>
            <a:r>
              <a:rPr lang="en-US" altLang="zh-TW" b="1">
                <a:ea typeface="PMingLiU" pitchFamily="18" charset="-120"/>
              </a:rPr>
              <a:t>d=32</a:t>
            </a:r>
          </a:p>
        </p:txBody>
      </p:sp>
      <p:sp>
        <p:nvSpPr>
          <p:cNvPr id="41994" name="Text Box 11"/>
          <p:cNvSpPr txBox="1">
            <a:spLocks noChangeArrowheads="1"/>
          </p:cNvSpPr>
          <p:nvPr/>
        </p:nvSpPr>
        <p:spPr bwMode="auto">
          <a:xfrm>
            <a:off x="3997325" y="4484688"/>
            <a:ext cx="1031875" cy="457200"/>
          </a:xfrm>
          <a:prstGeom prst="rect">
            <a:avLst/>
          </a:prstGeom>
          <a:noFill/>
          <a:ln w="9525">
            <a:noFill/>
            <a:miter lim="800000"/>
            <a:headEnd/>
            <a:tailEnd/>
          </a:ln>
        </p:spPr>
        <p:txBody>
          <a:bodyPr>
            <a:spAutoFit/>
          </a:bodyPr>
          <a:lstStyle/>
          <a:p>
            <a:pPr algn="ctr">
              <a:spcBef>
                <a:spcPct val="50000"/>
              </a:spcBef>
            </a:pPr>
            <a:r>
              <a:rPr lang="en-US" altLang="zh-TW" b="1">
                <a:ea typeface="PMingLiU" pitchFamily="18" charset="-120"/>
              </a:rPr>
              <a:t>d=64</a:t>
            </a:r>
          </a:p>
        </p:txBody>
      </p:sp>
      <p:sp>
        <p:nvSpPr>
          <p:cNvPr id="41995" name="Text Box 12"/>
          <p:cNvSpPr txBox="1">
            <a:spLocks noChangeArrowheads="1"/>
          </p:cNvSpPr>
          <p:nvPr/>
        </p:nvSpPr>
        <p:spPr bwMode="auto">
          <a:xfrm>
            <a:off x="5435600" y="4484688"/>
            <a:ext cx="1439863" cy="457200"/>
          </a:xfrm>
          <a:prstGeom prst="rect">
            <a:avLst/>
          </a:prstGeom>
          <a:noFill/>
          <a:ln w="9525">
            <a:noFill/>
            <a:miter lim="800000"/>
            <a:headEnd/>
            <a:tailEnd/>
          </a:ln>
        </p:spPr>
        <p:txBody>
          <a:bodyPr>
            <a:spAutoFit/>
          </a:bodyPr>
          <a:lstStyle/>
          <a:p>
            <a:pPr algn="ctr">
              <a:spcBef>
                <a:spcPct val="50000"/>
              </a:spcBef>
            </a:pPr>
            <a:r>
              <a:rPr lang="en-US" altLang="zh-TW" b="1">
                <a:ea typeface="PMingLiU" pitchFamily="18" charset="-120"/>
              </a:rPr>
              <a:t>d=100</a:t>
            </a:r>
          </a:p>
        </p:txBody>
      </p:sp>
      <p:sp>
        <p:nvSpPr>
          <p:cNvPr id="41996" name="Text Box 13"/>
          <p:cNvSpPr txBox="1">
            <a:spLocks noChangeArrowheads="1"/>
          </p:cNvSpPr>
          <p:nvPr/>
        </p:nvSpPr>
        <p:spPr bwMode="auto">
          <a:xfrm>
            <a:off x="7315200" y="3352800"/>
            <a:ext cx="1439863" cy="1370013"/>
          </a:xfrm>
          <a:prstGeom prst="rect">
            <a:avLst/>
          </a:prstGeom>
          <a:noFill/>
          <a:ln w="9525">
            <a:noFill/>
            <a:miter lim="800000"/>
            <a:headEnd/>
            <a:tailEnd/>
          </a:ln>
        </p:spPr>
        <p:txBody>
          <a:bodyPr>
            <a:spAutoFit/>
          </a:bodyPr>
          <a:lstStyle/>
          <a:p>
            <a:pPr algn="ctr">
              <a:spcBef>
                <a:spcPct val="50000"/>
              </a:spcBef>
            </a:pPr>
            <a:r>
              <a:rPr lang="en-US" altLang="zh-TW" b="1">
                <a:ea typeface="PMingLiU" pitchFamily="18" charset="-120"/>
              </a:rPr>
              <a:t>Original Image</a:t>
            </a:r>
            <a:endParaRPr lang="en-US" altLang="zh-CN" b="1">
              <a:ea typeface="PMingLiU" pitchFamily="18" charset="-120"/>
            </a:endParaRPr>
          </a:p>
          <a:p>
            <a:pPr algn="ctr">
              <a:spcBef>
                <a:spcPct val="50000"/>
              </a:spcBef>
            </a:pPr>
            <a:r>
              <a:rPr lang="en-US" altLang="zh-CN" b="1">
                <a:ea typeface="PMingLiU" pitchFamily="18" charset="-120"/>
              </a:rPr>
              <a:t>n=1024</a:t>
            </a:r>
            <a:endParaRPr lang="en-US" altLang="zh-TW" b="1">
              <a:ea typeface="PMingLiU" pitchFamily="18" charset="-120"/>
            </a:endParaRPr>
          </a:p>
        </p:txBody>
      </p:sp>
      <p:pic>
        <p:nvPicPr>
          <p:cNvPr id="41997" name="Picture 14" descr="LargeFace1"/>
          <p:cNvPicPr>
            <a:picLocks noChangeAspect="1" noChangeArrowheads="1"/>
          </p:cNvPicPr>
          <p:nvPr/>
        </p:nvPicPr>
        <p:blipFill>
          <a:blip r:embed="rId3"/>
          <a:srcRect l="15749" t="8398" r="15749" b="8398"/>
          <a:stretch>
            <a:fillRect/>
          </a:stretch>
        </p:blipFill>
        <p:spPr bwMode="auto">
          <a:xfrm>
            <a:off x="5435600" y="4995863"/>
            <a:ext cx="1441450" cy="1312862"/>
          </a:xfrm>
          <a:prstGeom prst="rect">
            <a:avLst/>
          </a:prstGeom>
          <a:noFill/>
          <a:ln w="9525">
            <a:noFill/>
            <a:miter lim="800000"/>
            <a:headEnd/>
            <a:tailEnd/>
          </a:ln>
        </p:spPr>
      </p:pic>
      <p:pic>
        <p:nvPicPr>
          <p:cNvPr id="41998" name="Picture 15" descr="LargeFace1"/>
          <p:cNvPicPr>
            <a:picLocks noChangeAspect="1" noChangeArrowheads="1"/>
          </p:cNvPicPr>
          <p:nvPr/>
        </p:nvPicPr>
        <p:blipFill>
          <a:blip r:embed="rId3"/>
          <a:srcRect l="15749" t="8398" r="15749" b="8398"/>
          <a:stretch>
            <a:fillRect/>
          </a:stretch>
        </p:blipFill>
        <p:spPr bwMode="auto">
          <a:xfrm>
            <a:off x="7307263" y="5013325"/>
            <a:ext cx="1441450" cy="1312863"/>
          </a:xfrm>
          <a:prstGeom prst="rect">
            <a:avLst/>
          </a:prstGeom>
          <a:noFill/>
          <a:ln w="9525">
            <a:noFill/>
            <a:miter lim="800000"/>
            <a:headEnd/>
            <a:tailEnd/>
          </a:ln>
        </p:spPr>
      </p:pic>
      <p:sp>
        <p:nvSpPr>
          <p:cNvPr id="41999" name="Rectangle 16"/>
          <p:cNvSpPr>
            <a:spLocks noChangeArrowheads="1"/>
          </p:cNvSpPr>
          <p:nvPr/>
        </p:nvSpPr>
        <p:spPr bwMode="auto">
          <a:xfrm>
            <a:off x="457200" y="457200"/>
            <a:ext cx="8229600" cy="1143000"/>
          </a:xfrm>
          <a:prstGeom prst="rect">
            <a:avLst/>
          </a:prstGeom>
          <a:noFill/>
          <a:ln w="9525">
            <a:noFill/>
            <a:miter lim="800000"/>
            <a:headEnd/>
            <a:tailEnd/>
          </a:ln>
        </p:spPr>
        <p:txBody>
          <a:bodyPr anchor="ctr"/>
          <a:lstStyle/>
          <a:p>
            <a:r>
              <a:rPr lang="en-US" altLang="zh-CN" sz="4400">
                <a:solidFill>
                  <a:srgbClr val="000099"/>
                </a:solidFill>
                <a:latin typeface="Times New Roman" pitchFamily="18" charset="0"/>
                <a:ea typeface="PMingLiU" pitchFamily="18" charset="-120"/>
              </a:rPr>
              <a:t>Applications -- </a:t>
            </a:r>
            <a:r>
              <a:rPr lang="en-US" altLang="zh-TW" sz="3600" i="1">
                <a:solidFill>
                  <a:srgbClr val="000099"/>
                </a:solidFill>
                <a:latin typeface="Times New Roman" pitchFamily="18" charset="0"/>
                <a:ea typeface="PMingLiU" pitchFamily="18" charset="-120"/>
              </a:rPr>
              <a:t>PCA for </a:t>
            </a:r>
            <a:r>
              <a:rPr lang="en-US" altLang="zh-CN" sz="3600" i="1">
                <a:solidFill>
                  <a:srgbClr val="000099"/>
                </a:solidFill>
                <a:latin typeface="Times New Roman" pitchFamily="18" charset="0"/>
                <a:ea typeface="PMingLiU" pitchFamily="18" charset="-120"/>
              </a:rPr>
              <a:t>face </a:t>
            </a:r>
            <a:r>
              <a:rPr lang="en-US" altLang="zh-TW" sz="3600" i="1">
                <a:solidFill>
                  <a:srgbClr val="000099"/>
                </a:solidFill>
                <a:latin typeface="Times New Roman" pitchFamily="18" charset="0"/>
                <a:ea typeface="PMingLiU" pitchFamily="18" charset="-120"/>
              </a:rPr>
              <a:t>image compression</a:t>
            </a:r>
          </a:p>
        </p:txBody>
      </p:sp>
      <p:sp>
        <p:nvSpPr>
          <p:cNvPr id="42000" name="Text Box 17"/>
          <p:cNvSpPr txBox="1">
            <a:spLocks noChangeArrowheads="1"/>
          </p:cNvSpPr>
          <p:nvPr/>
        </p:nvSpPr>
        <p:spPr bwMode="auto">
          <a:xfrm>
            <a:off x="152400" y="6324600"/>
            <a:ext cx="8763000" cy="457200"/>
          </a:xfrm>
          <a:prstGeom prst="rect">
            <a:avLst/>
          </a:prstGeom>
          <a:noFill/>
          <a:ln w="9525">
            <a:noFill/>
            <a:miter lim="800000"/>
            <a:headEnd/>
            <a:tailEnd/>
          </a:ln>
        </p:spPr>
        <p:txBody>
          <a:bodyPr>
            <a:spAutoFit/>
          </a:bodyPr>
          <a:lstStyle/>
          <a:p>
            <a:pPr algn="ctr">
              <a:spcBef>
                <a:spcPct val="50000"/>
              </a:spcBef>
            </a:pPr>
            <a:r>
              <a:rPr lang="en-US" altLang="zh-CN" b="1" i="1">
                <a:solidFill>
                  <a:srgbClr val="000099"/>
                </a:solidFill>
                <a:latin typeface="Times New Roman" pitchFamily="18" charset="0"/>
                <a:ea typeface="PMingLiU" pitchFamily="18" charset="-120"/>
              </a:rPr>
              <a:t>n</a:t>
            </a:r>
            <a:r>
              <a:rPr lang="en-US" altLang="zh-CN" b="1">
                <a:solidFill>
                  <a:srgbClr val="000099"/>
                </a:solidFill>
                <a:latin typeface="Times New Roman" pitchFamily="18" charset="0"/>
                <a:ea typeface="PMingLiU" pitchFamily="18" charset="-120"/>
              </a:rPr>
              <a:t> is the original dimension and </a:t>
            </a:r>
            <a:r>
              <a:rPr lang="en-US" altLang="zh-CN" b="1" i="1">
                <a:solidFill>
                  <a:srgbClr val="000099"/>
                </a:solidFill>
                <a:latin typeface="Times New Roman" pitchFamily="18" charset="0"/>
                <a:ea typeface="PMingLiU" pitchFamily="18" charset="-120"/>
              </a:rPr>
              <a:t>d</a:t>
            </a:r>
            <a:r>
              <a:rPr lang="en-US" altLang="zh-CN" b="1">
                <a:solidFill>
                  <a:srgbClr val="000099"/>
                </a:solidFill>
                <a:latin typeface="Times New Roman" pitchFamily="18" charset="0"/>
                <a:ea typeface="PMingLiU" pitchFamily="18" charset="-120"/>
              </a:rPr>
              <a:t> is the reduced dimension</a:t>
            </a:r>
            <a:endParaRPr lang="en-US" altLang="zh-TW" b="1">
              <a:solidFill>
                <a:srgbClr val="000099"/>
              </a:solidFill>
              <a:latin typeface="Times New Roman" pitchFamily="18" charset="0"/>
              <a:ea typeface="PMingLiU" pitchFamily="18" charset="-120"/>
            </a:endParaRP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061"/>
          <p:cNvSpPr>
            <a:spLocks noGrp="1" noChangeArrowheads="1"/>
          </p:cNvSpPr>
          <p:nvPr>
            <p:ph type="sldNum" sz="quarter" idx="12"/>
          </p:nvPr>
        </p:nvSpPr>
        <p:spPr>
          <a:xfrm>
            <a:off x="6781800" y="6477000"/>
            <a:ext cx="1905000" cy="381000"/>
          </a:xfrm>
          <a:noFill/>
        </p:spPr>
        <p:txBody>
          <a:bodyPr/>
          <a:lstStyle/>
          <a:p>
            <a:fld id="{8B57E6D1-0465-478F-A432-2ED7901BDE86}" type="slidenum">
              <a:rPr lang="en-US" altLang="zh-CN" smtClean="0">
                <a:ea typeface="宋体" pitchFamily="2" charset="-122"/>
              </a:rPr>
              <a:pPr/>
              <a:t>4</a:t>
            </a:fld>
            <a:endParaRPr lang="en-US" altLang="zh-CN" smtClean="0">
              <a:ea typeface="宋体" pitchFamily="2" charset="-122"/>
            </a:endParaRPr>
          </a:p>
        </p:txBody>
      </p:sp>
      <p:sp>
        <p:nvSpPr>
          <p:cNvPr id="15363" name="Slide Number Placeholder 6"/>
          <p:cNvSpPr txBox="1">
            <a:spLocks noGrp="1"/>
          </p:cNvSpPr>
          <p:nvPr/>
        </p:nvSpPr>
        <p:spPr bwMode="auto">
          <a:xfrm>
            <a:off x="6781800" y="6477000"/>
            <a:ext cx="1905000" cy="381000"/>
          </a:xfrm>
          <a:prstGeom prst="rect">
            <a:avLst/>
          </a:prstGeom>
          <a:noFill/>
          <a:ln w="9525">
            <a:noFill/>
            <a:miter lim="800000"/>
            <a:headEnd/>
            <a:tailEnd/>
          </a:ln>
        </p:spPr>
        <p:txBody>
          <a:bodyPr anchor="b"/>
          <a:lstStyle/>
          <a:p>
            <a:pPr algn="r"/>
            <a:fld id="{92B708E7-23D3-41AD-A99B-AC7078594349}" type="slidenum">
              <a:rPr lang="en-US" altLang="zh-CN" sz="1200">
                <a:ea typeface="宋体" pitchFamily="2" charset="-122"/>
              </a:rPr>
              <a:pPr algn="r"/>
              <a:t>4</a:t>
            </a:fld>
            <a:endParaRPr lang="en-US" altLang="zh-CN" sz="1200">
              <a:ea typeface="宋体" pitchFamily="2" charset="-122"/>
            </a:endParaRPr>
          </a:p>
        </p:txBody>
      </p:sp>
      <p:sp>
        <p:nvSpPr>
          <p:cNvPr id="15379" name="Rectangle 2"/>
          <p:cNvSpPr>
            <a:spLocks noGrp="1" noChangeArrowheads="1"/>
          </p:cNvSpPr>
          <p:nvPr>
            <p:ph type="title"/>
          </p:nvPr>
        </p:nvSpPr>
        <p:spPr>
          <a:xfrm>
            <a:off x="0" y="304800"/>
            <a:ext cx="9144000" cy="685800"/>
          </a:xfrm>
        </p:spPr>
        <p:txBody>
          <a:bodyPr/>
          <a:lstStyle/>
          <a:p>
            <a:pPr eaLnBrk="1" hangingPunct="1"/>
            <a:r>
              <a:rPr lang="en-US" altLang="zh-CN" sz="3200" smtClean="0">
                <a:ea typeface="宋体" pitchFamily="2" charset="-122"/>
              </a:rPr>
              <a:t>Data Quality: Why Preprocess the Data?</a:t>
            </a:r>
            <a:endParaRPr lang="en-US" altLang="zh-CN" smtClean="0">
              <a:ea typeface="宋体" pitchFamily="2" charset="-122"/>
            </a:endParaRPr>
          </a:p>
        </p:txBody>
      </p:sp>
      <p:sp>
        <p:nvSpPr>
          <p:cNvPr id="15382" name="矩形 34"/>
          <p:cNvSpPr>
            <a:spLocks noChangeArrowheads="1"/>
          </p:cNvSpPr>
          <p:nvPr/>
        </p:nvSpPr>
        <p:spPr bwMode="auto">
          <a:xfrm>
            <a:off x="1360582" y="1143000"/>
            <a:ext cx="6478055" cy="523220"/>
          </a:xfrm>
          <a:prstGeom prst="rect">
            <a:avLst/>
          </a:prstGeom>
          <a:noFill/>
          <a:ln w="9525">
            <a:noFill/>
            <a:miter lim="800000"/>
            <a:headEnd/>
            <a:tailEnd/>
          </a:ln>
        </p:spPr>
        <p:txBody>
          <a:bodyPr wrap="none">
            <a:spAutoFit/>
          </a:bodyPr>
          <a:lstStyle/>
          <a:p>
            <a:r>
              <a:rPr lang="en-US" altLang="zh-CN" sz="2800" b="1" dirty="0" smtClean="0">
                <a:solidFill>
                  <a:srgbClr val="00B0F0"/>
                </a:solidFill>
                <a:ea typeface="宋体" pitchFamily="2" charset="-122"/>
              </a:rPr>
              <a:t>Let us take “photo”</a:t>
            </a:r>
            <a:r>
              <a:rPr lang="zh-CN" altLang="en-US" sz="2800" b="1" dirty="0" smtClean="0">
                <a:solidFill>
                  <a:srgbClr val="00B0F0"/>
                </a:solidFill>
                <a:ea typeface="宋体" pitchFamily="2" charset="-122"/>
              </a:rPr>
              <a:t> </a:t>
            </a:r>
            <a:r>
              <a:rPr lang="en-US" altLang="zh-CN" sz="2800" b="1" dirty="0" smtClean="0">
                <a:solidFill>
                  <a:srgbClr val="00B0F0"/>
                </a:solidFill>
                <a:ea typeface="宋体" pitchFamily="2" charset="-122"/>
              </a:rPr>
              <a:t>as an example </a:t>
            </a:r>
            <a:endParaRPr lang="zh-CN" altLang="en-US" sz="2800" b="1" dirty="0">
              <a:solidFill>
                <a:srgbClr val="00B0F0"/>
              </a:solidFill>
              <a:ea typeface="宋体" pitchFamily="2" charset="-122"/>
            </a:endParaRPr>
          </a:p>
        </p:txBody>
      </p:sp>
      <p:pic>
        <p:nvPicPr>
          <p:cNvPr id="104450" name="Picture 2"/>
          <p:cNvPicPr>
            <a:picLocks noChangeAspect="1" noChangeArrowheads="1"/>
          </p:cNvPicPr>
          <p:nvPr/>
        </p:nvPicPr>
        <p:blipFill>
          <a:blip r:embed="rId3" cstate="print"/>
          <a:srcRect/>
          <a:stretch>
            <a:fillRect/>
          </a:stretch>
        </p:blipFill>
        <p:spPr bwMode="auto">
          <a:xfrm>
            <a:off x="152400" y="2369573"/>
            <a:ext cx="2438400" cy="1753414"/>
          </a:xfrm>
          <a:prstGeom prst="rect">
            <a:avLst/>
          </a:prstGeom>
          <a:noFill/>
          <a:ln w="9525">
            <a:noFill/>
            <a:miter lim="800000"/>
            <a:headEnd/>
            <a:tailEnd/>
          </a:ln>
          <a:effectLst/>
        </p:spPr>
      </p:pic>
      <p:sp>
        <p:nvSpPr>
          <p:cNvPr id="22" name="矩形 34"/>
          <p:cNvSpPr>
            <a:spLocks noChangeArrowheads="1"/>
          </p:cNvSpPr>
          <p:nvPr/>
        </p:nvSpPr>
        <p:spPr bwMode="auto">
          <a:xfrm>
            <a:off x="1205199" y="1752600"/>
            <a:ext cx="2406428" cy="492443"/>
          </a:xfrm>
          <a:prstGeom prst="rect">
            <a:avLst/>
          </a:prstGeom>
          <a:noFill/>
          <a:ln w="9525">
            <a:noFill/>
            <a:miter lim="800000"/>
            <a:headEnd/>
            <a:tailEnd/>
          </a:ln>
        </p:spPr>
        <p:txBody>
          <a:bodyPr wrap="none">
            <a:spAutoFit/>
          </a:bodyPr>
          <a:lstStyle/>
          <a:p>
            <a:r>
              <a:rPr lang="zh-CN" altLang="en-US" sz="2600" b="1" dirty="0" smtClean="0">
                <a:solidFill>
                  <a:srgbClr val="FF0000"/>
                </a:solidFill>
                <a:ea typeface="宋体" pitchFamily="2" charset="-122"/>
              </a:rPr>
              <a:t>（</a:t>
            </a:r>
            <a:r>
              <a:rPr lang="en-US" altLang="zh-CN" sz="2600" b="1" dirty="0" smtClean="0">
                <a:solidFill>
                  <a:srgbClr val="FF0000"/>
                </a:solidFill>
                <a:ea typeface="宋体" pitchFamily="2" charset="-122"/>
              </a:rPr>
              <a:t>1</a:t>
            </a:r>
            <a:r>
              <a:rPr lang="zh-CN" altLang="en-US" sz="2600" b="1" dirty="0" smtClean="0">
                <a:solidFill>
                  <a:srgbClr val="FF0000"/>
                </a:solidFill>
                <a:ea typeface="宋体" pitchFamily="2" charset="-122"/>
              </a:rPr>
              <a:t>）照片采集</a:t>
            </a:r>
            <a:endParaRPr lang="zh-CN" altLang="en-US" sz="2600" b="1" dirty="0">
              <a:solidFill>
                <a:srgbClr val="FF0000"/>
              </a:solidFill>
              <a:ea typeface="宋体" pitchFamily="2" charset="-122"/>
            </a:endParaRPr>
          </a:p>
        </p:txBody>
      </p:sp>
      <p:sp>
        <p:nvSpPr>
          <p:cNvPr id="33" name="矩形 34"/>
          <p:cNvSpPr>
            <a:spLocks noChangeArrowheads="1"/>
          </p:cNvSpPr>
          <p:nvPr/>
        </p:nvSpPr>
        <p:spPr bwMode="auto">
          <a:xfrm>
            <a:off x="2133600" y="4384357"/>
            <a:ext cx="3411511" cy="492443"/>
          </a:xfrm>
          <a:prstGeom prst="rect">
            <a:avLst/>
          </a:prstGeom>
          <a:noFill/>
          <a:ln w="9525">
            <a:noFill/>
            <a:miter lim="800000"/>
            <a:headEnd/>
            <a:tailEnd/>
          </a:ln>
        </p:spPr>
        <p:txBody>
          <a:bodyPr wrap="none">
            <a:spAutoFit/>
          </a:bodyPr>
          <a:lstStyle/>
          <a:p>
            <a:r>
              <a:rPr lang="zh-CN" altLang="en-US" sz="2600" b="1" dirty="0" smtClean="0">
                <a:solidFill>
                  <a:srgbClr val="00B050"/>
                </a:solidFill>
                <a:ea typeface="宋体" pitchFamily="2" charset="-122"/>
              </a:rPr>
              <a:t>（</a:t>
            </a:r>
            <a:r>
              <a:rPr lang="en-US" altLang="zh-CN" sz="2600" b="1" dirty="0" smtClean="0">
                <a:solidFill>
                  <a:srgbClr val="00B050"/>
                </a:solidFill>
                <a:ea typeface="宋体" pitchFamily="2" charset="-122"/>
              </a:rPr>
              <a:t>2</a:t>
            </a:r>
            <a:r>
              <a:rPr lang="zh-CN" altLang="en-US" sz="2600" b="1" dirty="0" smtClean="0">
                <a:solidFill>
                  <a:srgbClr val="00B050"/>
                </a:solidFill>
                <a:ea typeface="宋体" pitchFamily="2" charset="-122"/>
              </a:rPr>
              <a:t>）照片传输、显示</a:t>
            </a:r>
            <a:endParaRPr lang="zh-CN" altLang="en-US" sz="2600" b="1" dirty="0">
              <a:solidFill>
                <a:srgbClr val="00B050"/>
              </a:solidFill>
              <a:ea typeface="宋体" pitchFamily="2" charset="-122"/>
            </a:endParaRPr>
          </a:p>
        </p:txBody>
      </p:sp>
      <p:sp>
        <p:nvSpPr>
          <p:cNvPr id="36" name="矩形 34"/>
          <p:cNvSpPr>
            <a:spLocks noChangeArrowheads="1"/>
          </p:cNvSpPr>
          <p:nvPr/>
        </p:nvSpPr>
        <p:spPr bwMode="auto">
          <a:xfrm>
            <a:off x="5334000" y="1717357"/>
            <a:ext cx="3411511" cy="492443"/>
          </a:xfrm>
          <a:prstGeom prst="rect">
            <a:avLst/>
          </a:prstGeom>
          <a:noFill/>
          <a:ln w="9525">
            <a:noFill/>
            <a:miter lim="800000"/>
            <a:headEnd/>
            <a:tailEnd/>
          </a:ln>
        </p:spPr>
        <p:txBody>
          <a:bodyPr wrap="none">
            <a:spAutoFit/>
          </a:bodyPr>
          <a:lstStyle/>
          <a:p>
            <a:r>
              <a:rPr lang="zh-CN" altLang="en-US" sz="2600" b="1" dirty="0" smtClean="0">
                <a:solidFill>
                  <a:srgbClr val="003366"/>
                </a:solidFill>
                <a:ea typeface="宋体" pitchFamily="2" charset="-122"/>
              </a:rPr>
              <a:t>（</a:t>
            </a:r>
            <a:r>
              <a:rPr lang="en-US" altLang="zh-CN" sz="2600" b="1" dirty="0" smtClean="0">
                <a:solidFill>
                  <a:srgbClr val="003366"/>
                </a:solidFill>
                <a:ea typeface="宋体" pitchFamily="2" charset="-122"/>
              </a:rPr>
              <a:t>3</a:t>
            </a:r>
            <a:r>
              <a:rPr lang="zh-CN" altLang="en-US" sz="2600" b="1" dirty="0" smtClean="0">
                <a:solidFill>
                  <a:srgbClr val="003366"/>
                </a:solidFill>
                <a:ea typeface="宋体" pitchFamily="2" charset="-122"/>
              </a:rPr>
              <a:t>）照片冲洗后保存</a:t>
            </a:r>
            <a:endParaRPr lang="zh-CN" altLang="en-US" sz="2600" b="1" dirty="0">
              <a:solidFill>
                <a:srgbClr val="003366"/>
              </a:solidFill>
              <a:ea typeface="宋体" pitchFamily="2" charset="-122"/>
            </a:endParaRPr>
          </a:p>
        </p:txBody>
      </p:sp>
      <p:pic>
        <p:nvPicPr>
          <p:cNvPr id="104451" name="Picture 3"/>
          <p:cNvPicPr>
            <a:picLocks noChangeAspect="1" noChangeArrowheads="1"/>
          </p:cNvPicPr>
          <p:nvPr/>
        </p:nvPicPr>
        <p:blipFill>
          <a:blip r:embed="rId4"/>
          <a:srcRect/>
          <a:stretch>
            <a:fillRect/>
          </a:stretch>
        </p:blipFill>
        <p:spPr bwMode="auto">
          <a:xfrm>
            <a:off x="2438400" y="4876800"/>
            <a:ext cx="3200400" cy="1891145"/>
          </a:xfrm>
          <a:prstGeom prst="rect">
            <a:avLst/>
          </a:prstGeom>
          <a:noFill/>
          <a:ln w="9525">
            <a:noFill/>
            <a:miter lim="800000"/>
            <a:headEnd/>
            <a:tailEnd/>
          </a:ln>
          <a:effectLst/>
        </p:spPr>
      </p:pic>
      <p:pic>
        <p:nvPicPr>
          <p:cNvPr id="104452" name="Picture 4"/>
          <p:cNvPicPr>
            <a:picLocks noChangeAspect="1" noChangeArrowheads="1"/>
          </p:cNvPicPr>
          <p:nvPr/>
        </p:nvPicPr>
        <p:blipFill>
          <a:blip r:embed="rId5" cstate="print"/>
          <a:srcRect/>
          <a:stretch>
            <a:fillRect/>
          </a:stretch>
        </p:blipFill>
        <p:spPr bwMode="auto">
          <a:xfrm>
            <a:off x="304800" y="5410200"/>
            <a:ext cx="2057400" cy="935521"/>
          </a:xfrm>
          <a:prstGeom prst="rect">
            <a:avLst/>
          </a:prstGeom>
          <a:noFill/>
          <a:ln w="9525">
            <a:noFill/>
            <a:miter lim="800000"/>
            <a:headEnd/>
            <a:tailEnd/>
          </a:ln>
          <a:effectLst/>
        </p:spPr>
      </p:pic>
      <p:pic>
        <p:nvPicPr>
          <p:cNvPr id="104454" name="Picture 6"/>
          <p:cNvPicPr>
            <a:picLocks noChangeAspect="1" noChangeArrowheads="1"/>
          </p:cNvPicPr>
          <p:nvPr/>
        </p:nvPicPr>
        <p:blipFill>
          <a:blip r:embed="rId6"/>
          <a:srcRect/>
          <a:stretch>
            <a:fillRect/>
          </a:stretch>
        </p:blipFill>
        <p:spPr bwMode="auto">
          <a:xfrm>
            <a:off x="5486400" y="2209800"/>
            <a:ext cx="3495675" cy="1932428"/>
          </a:xfrm>
          <a:prstGeom prst="rect">
            <a:avLst/>
          </a:prstGeom>
          <a:noFill/>
          <a:ln w="9525">
            <a:noFill/>
            <a:miter lim="800000"/>
            <a:headEnd/>
            <a:tailEnd/>
          </a:ln>
          <a:effectLst/>
        </p:spPr>
      </p:pic>
      <p:pic>
        <p:nvPicPr>
          <p:cNvPr id="104456" name="Picture 8"/>
          <p:cNvPicPr>
            <a:picLocks noChangeAspect="1" noChangeArrowheads="1"/>
          </p:cNvPicPr>
          <p:nvPr/>
        </p:nvPicPr>
        <p:blipFill>
          <a:blip r:embed="rId7"/>
          <a:srcRect/>
          <a:stretch>
            <a:fillRect/>
          </a:stretch>
        </p:blipFill>
        <p:spPr bwMode="auto">
          <a:xfrm>
            <a:off x="5715000" y="4495800"/>
            <a:ext cx="3069305" cy="2283203"/>
          </a:xfrm>
          <a:prstGeom prst="rect">
            <a:avLst/>
          </a:prstGeom>
          <a:noFill/>
          <a:ln w="9525">
            <a:noFill/>
            <a:miter lim="800000"/>
            <a:headEnd/>
            <a:tailEnd/>
          </a:ln>
          <a:effectLst/>
        </p:spPr>
      </p:pic>
      <p:sp>
        <p:nvSpPr>
          <p:cNvPr id="38" name="矩形 37"/>
          <p:cNvSpPr/>
          <p:nvPr/>
        </p:nvSpPr>
        <p:spPr bwMode="auto">
          <a:xfrm>
            <a:off x="76200" y="1752600"/>
            <a:ext cx="5105400" cy="2438400"/>
          </a:xfrm>
          <a:prstGeom prst="rect">
            <a:avLst/>
          </a:prstGeom>
          <a:solidFill>
            <a:schemeClr val="accent1">
              <a:alpha val="0"/>
            </a:schemeClr>
          </a:solid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ndParaRPr>
          </a:p>
        </p:txBody>
      </p:sp>
      <p:sp>
        <p:nvSpPr>
          <p:cNvPr id="39" name="矩形 38"/>
          <p:cNvSpPr/>
          <p:nvPr/>
        </p:nvSpPr>
        <p:spPr bwMode="auto">
          <a:xfrm>
            <a:off x="152400" y="4267200"/>
            <a:ext cx="8839200" cy="2514600"/>
          </a:xfrm>
          <a:prstGeom prst="rect">
            <a:avLst/>
          </a:prstGeom>
          <a:solidFill>
            <a:schemeClr val="accent1">
              <a:alpha val="0"/>
            </a:schemeClr>
          </a:solidFill>
          <a:ln w="38100" cap="flat" cmpd="sng" algn="ctr">
            <a:solidFill>
              <a:srgbClr val="00B05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ndParaRPr>
          </a:p>
        </p:txBody>
      </p:sp>
      <p:sp>
        <p:nvSpPr>
          <p:cNvPr id="40" name="矩形 39"/>
          <p:cNvSpPr/>
          <p:nvPr/>
        </p:nvSpPr>
        <p:spPr bwMode="auto">
          <a:xfrm>
            <a:off x="5334000" y="1752600"/>
            <a:ext cx="3733800" cy="2438400"/>
          </a:xfrm>
          <a:prstGeom prst="rect">
            <a:avLst/>
          </a:prstGeom>
          <a:solidFill>
            <a:schemeClr val="accent1">
              <a:alpha val="0"/>
            </a:schemeClr>
          </a:solidFill>
          <a:ln w="38100" cap="flat" cmpd="sng" algn="ctr">
            <a:solidFill>
              <a:srgbClr val="051485"/>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ndParaRPr>
          </a:p>
        </p:txBody>
      </p:sp>
      <p:pic>
        <p:nvPicPr>
          <p:cNvPr id="106498" name="Picture 2"/>
          <p:cNvPicPr>
            <a:picLocks noChangeAspect="1" noChangeArrowheads="1"/>
          </p:cNvPicPr>
          <p:nvPr/>
        </p:nvPicPr>
        <p:blipFill>
          <a:blip r:embed="rId8"/>
          <a:srcRect/>
          <a:stretch>
            <a:fillRect/>
          </a:stretch>
        </p:blipFill>
        <p:spPr bwMode="auto">
          <a:xfrm>
            <a:off x="2552700" y="2362200"/>
            <a:ext cx="2476500" cy="1738313"/>
          </a:xfrm>
          <a:prstGeom prst="rect">
            <a:avLst/>
          </a:prstGeom>
          <a:noFill/>
          <a:ln w="9525">
            <a:noFill/>
            <a:miter lim="800000"/>
            <a:headEnd/>
            <a:tailEnd/>
          </a:ln>
          <a:effec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4450"/>
                                        </p:tgtEl>
                                        <p:attrNameLst>
                                          <p:attrName>style.visibility</p:attrName>
                                        </p:attrNameLst>
                                      </p:cBhvr>
                                      <p:to>
                                        <p:strVal val="visible"/>
                                      </p:to>
                                    </p:set>
                                    <p:anim calcmode="lin" valueType="num">
                                      <p:cBhvr additive="base">
                                        <p:cTn id="11" dur="500" fill="hold"/>
                                        <p:tgtEl>
                                          <p:spTgt spid="104450"/>
                                        </p:tgtEl>
                                        <p:attrNameLst>
                                          <p:attrName>ppt_x</p:attrName>
                                        </p:attrNameLst>
                                      </p:cBhvr>
                                      <p:tavLst>
                                        <p:tav tm="0">
                                          <p:val>
                                            <p:strVal val="#ppt_x"/>
                                          </p:val>
                                        </p:tav>
                                        <p:tav tm="100000">
                                          <p:val>
                                            <p:strVal val="#ppt_x"/>
                                          </p:val>
                                        </p:tav>
                                      </p:tavLst>
                                    </p:anim>
                                    <p:anim calcmode="lin" valueType="num">
                                      <p:cBhvr additive="base">
                                        <p:cTn id="12" dur="500" fill="hold"/>
                                        <p:tgtEl>
                                          <p:spTgt spid="1044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6498"/>
                                        </p:tgtEl>
                                        <p:attrNameLst>
                                          <p:attrName>style.visibility</p:attrName>
                                        </p:attrNameLst>
                                      </p:cBhvr>
                                      <p:to>
                                        <p:strVal val="visible"/>
                                      </p:to>
                                    </p:set>
                                    <p:anim calcmode="lin" valueType="num">
                                      <p:cBhvr additive="base">
                                        <p:cTn id="15" dur="500" fill="hold"/>
                                        <p:tgtEl>
                                          <p:spTgt spid="106498"/>
                                        </p:tgtEl>
                                        <p:attrNameLst>
                                          <p:attrName>ppt_x</p:attrName>
                                        </p:attrNameLst>
                                      </p:cBhvr>
                                      <p:tavLst>
                                        <p:tav tm="0">
                                          <p:val>
                                            <p:strVal val="#ppt_x"/>
                                          </p:val>
                                        </p:tav>
                                        <p:tav tm="100000">
                                          <p:val>
                                            <p:strVal val="#ppt_x"/>
                                          </p:val>
                                        </p:tav>
                                      </p:tavLst>
                                    </p:anim>
                                    <p:anim calcmode="lin" valueType="num">
                                      <p:cBhvr additive="base">
                                        <p:cTn id="16" dur="500" fill="hold"/>
                                        <p:tgtEl>
                                          <p:spTgt spid="10649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4451"/>
                                        </p:tgtEl>
                                        <p:attrNameLst>
                                          <p:attrName>style.visibility</p:attrName>
                                        </p:attrNameLst>
                                      </p:cBhvr>
                                      <p:to>
                                        <p:strVal val="visible"/>
                                      </p:to>
                                    </p:set>
                                    <p:anim calcmode="lin" valueType="num">
                                      <p:cBhvr additive="base">
                                        <p:cTn id="25" dur="500" fill="hold"/>
                                        <p:tgtEl>
                                          <p:spTgt spid="104451"/>
                                        </p:tgtEl>
                                        <p:attrNameLst>
                                          <p:attrName>ppt_x</p:attrName>
                                        </p:attrNameLst>
                                      </p:cBhvr>
                                      <p:tavLst>
                                        <p:tav tm="0">
                                          <p:val>
                                            <p:strVal val="#ppt_x"/>
                                          </p:val>
                                        </p:tav>
                                        <p:tav tm="100000">
                                          <p:val>
                                            <p:strVal val="#ppt_x"/>
                                          </p:val>
                                        </p:tav>
                                      </p:tavLst>
                                    </p:anim>
                                    <p:anim calcmode="lin" valueType="num">
                                      <p:cBhvr additive="base">
                                        <p:cTn id="26" dur="500" fill="hold"/>
                                        <p:tgtEl>
                                          <p:spTgt spid="10445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4456"/>
                                        </p:tgtEl>
                                        <p:attrNameLst>
                                          <p:attrName>style.visibility</p:attrName>
                                        </p:attrNameLst>
                                      </p:cBhvr>
                                      <p:to>
                                        <p:strVal val="visible"/>
                                      </p:to>
                                    </p:set>
                                    <p:anim calcmode="lin" valueType="num">
                                      <p:cBhvr additive="base">
                                        <p:cTn id="29" dur="500" fill="hold"/>
                                        <p:tgtEl>
                                          <p:spTgt spid="104456"/>
                                        </p:tgtEl>
                                        <p:attrNameLst>
                                          <p:attrName>ppt_x</p:attrName>
                                        </p:attrNameLst>
                                      </p:cBhvr>
                                      <p:tavLst>
                                        <p:tav tm="0">
                                          <p:val>
                                            <p:strVal val="#ppt_x"/>
                                          </p:val>
                                        </p:tav>
                                        <p:tav tm="100000">
                                          <p:val>
                                            <p:strVal val="#ppt_x"/>
                                          </p:val>
                                        </p:tav>
                                      </p:tavLst>
                                    </p:anim>
                                    <p:anim calcmode="lin" valueType="num">
                                      <p:cBhvr additive="base">
                                        <p:cTn id="30" dur="500" fill="hold"/>
                                        <p:tgtEl>
                                          <p:spTgt spid="10445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4452"/>
                                        </p:tgtEl>
                                        <p:attrNameLst>
                                          <p:attrName>style.visibility</p:attrName>
                                        </p:attrNameLst>
                                      </p:cBhvr>
                                      <p:to>
                                        <p:strVal val="visible"/>
                                      </p:to>
                                    </p:set>
                                    <p:anim calcmode="lin" valueType="num">
                                      <p:cBhvr additive="base">
                                        <p:cTn id="33" dur="500" fill="hold"/>
                                        <p:tgtEl>
                                          <p:spTgt spid="104452"/>
                                        </p:tgtEl>
                                        <p:attrNameLst>
                                          <p:attrName>ppt_x</p:attrName>
                                        </p:attrNameLst>
                                      </p:cBhvr>
                                      <p:tavLst>
                                        <p:tav tm="0">
                                          <p:val>
                                            <p:strVal val="#ppt_x"/>
                                          </p:val>
                                        </p:tav>
                                        <p:tav tm="100000">
                                          <p:val>
                                            <p:strVal val="#ppt_x"/>
                                          </p:val>
                                        </p:tav>
                                      </p:tavLst>
                                    </p:anim>
                                    <p:anim calcmode="lin" valueType="num">
                                      <p:cBhvr additive="base">
                                        <p:cTn id="34" dur="500" fill="hold"/>
                                        <p:tgtEl>
                                          <p:spTgt spid="10445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4454"/>
                                        </p:tgtEl>
                                        <p:attrNameLst>
                                          <p:attrName>style.visibility</p:attrName>
                                        </p:attrNameLst>
                                      </p:cBhvr>
                                      <p:to>
                                        <p:strVal val="visible"/>
                                      </p:to>
                                    </p:set>
                                    <p:anim calcmode="lin" valueType="num">
                                      <p:cBhvr additive="base">
                                        <p:cTn id="39" dur="500" fill="hold"/>
                                        <p:tgtEl>
                                          <p:spTgt spid="104454"/>
                                        </p:tgtEl>
                                        <p:attrNameLst>
                                          <p:attrName>ppt_x</p:attrName>
                                        </p:attrNameLst>
                                      </p:cBhvr>
                                      <p:tavLst>
                                        <p:tav tm="0">
                                          <p:val>
                                            <p:strVal val="#ppt_x"/>
                                          </p:val>
                                        </p:tav>
                                        <p:tav tm="100000">
                                          <p:val>
                                            <p:strVal val="#ppt_x"/>
                                          </p:val>
                                        </p:tav>
                                      </p:tavLst>
                                    </p:anim>
                                    <p:anim calcmode="lin" valueType="num">
                                      <p:cBhvr additive="base">
                                        <p:cTn id="40" dur="500" fill="hold"/>
                                        <p:tgtEl>
                                          <p:spTgt spid="10445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4" presetClass="entr" presetSubtype="16"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ox(in)">
                                      <p:cBhvr>
                                        <p:cTn id="48" dur="500"/>
                                        <p:tgtEl>
                                          <p:spTgt spid="38"/>
                                        </p:tgtEl>
                                      </p:cBhvr>
                                    </p:animEffect>
                                  </p:childTnLst>
                                </p:cTn>
                              </p:par>
                            </p:childTnLst>
                          </p:cTn>
                        </p:par>
                        <p:par>
                          <p:cTn id="49" fill="hold">
                            <p:stCondLst>
                              <p:cond delay="1000"/>
                            </p:stCondLst>
                            <p:childTnLst>
                              <p:par>
                                <p:cTn id="50" presetID="4" presetClass="entr" presetSubtype="16"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box(in)">
                                      <p:cBhvr>
                                        <p:cTn id="52" dur="500"/>
                                        <p:tgtEl>
                                          <p:spTgt spid="39"/>
                                        </p:tgtEl>
                                      </p:cBhvr>
                                    </p:animEffect>
                                  </p:childTnLst>
                                </p:cTn>
                              </p:par>
                            </p:childTnLst>
                          </p:cTn>
                        </p:par>
                        <p:par>
                          <p:cTn id="53" fill="hold">
                            <p:stCondLst>
                              <p:cond delay="1500"/>
                            </p:stCondLst>
                            <p:childTnLst>
                              <p:par>
                                <p:cTn id="54" presetID="4" presetClass="entr" presetSubtype="16"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ox(in)">
                                      <p:cBhvr>
                                        <p:cTn id="5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36" grpId="0"/>
      <p:bldP spid="38"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57200" y="228600"/>
            <a:ext cx="8229600" cy="1143000"/>
          </a:xfrm>
          <a:prstGeom prst="rect">
            <a:avLst/>
          </a:prstGeom>
          <a:noFill/>
          <a:ln w="9525">
            <a:noFill/>
            <a:miter lim="800000"/>
            <a:headEnd/>
            <a:tailEnd/>
          </a:ln>
        </p:spPr>
        <p:txBody>
          <a:bodyPr anchor="ctr"/>
          <a:lstStyle/>
          <a:p>
            <a:r>
              <a:rPr lang="en-US" altLang="zh-CN" sz="4400">
                <a:solidFill>
                  <a:srgbClr val="000099"/>
                </a:solidFill>
                <a:latin typeface="Times New Roman" pitchFamily="18" charset="0"/>
                <a:ea typeface="PMingLiU" pitchFamily="18" charset="-120"/>
              </a:rPr>
              <a:t>Applications  -- </a:t>
            </a:r>
            <a:r>
              <a:rPr lang="en-US" altLang="zh-TW" sz="3600" i="1">
                <a:solidFill>
                  <a:srgbClr val="000099"/>
                </a:solidFill>
                <a:latin typeface="Times New Roman" pitchFamily="18" charset="0"/>
                <a:ea typeface="PMingLiU" pitchFamily="18" charset="-120"/>
              </a:rPr>
              <a:t>Eigen Pictures</a:t>
            </a:r>
          </a:p>
        </p:txBody>
      </p:sp>
      <p:pic>
        <p:nvPicPr>
          <p:cNvPr id="43011" name="Picture 8"/>
          <p:cNvPicPr>
            <a:picLocks noChangeAspect="1" noChangeArrowheads="1"/>
          </p:cNvPicPr>
          <p:nvPr/>
        </p:nvPicPr>
        <p:blipFill>
          <a:blip r:embed="rId2"/>
          <a:srcRect l="15076" t="10968" r="24374" b="41437"/>
          <a:stretch>
            <a:fillRect/>
          </a:stretch>
        </p:blipFill>
        <p:spPr bwMode="auto">
          <a:xfrm>
            <a:off x="533400" y="1584325"/>
            <a:ext cx="8382000" cy="5273675"/>
          </a:xfrm>
          <a:prstGeom prst="rect">
            <a:avLst/>
          </a:prstGeom>
          <a:noFill/>
          <a:ln w="9525">
            <a:noFill/>
            <a:miter lim="800000"/>
            <a:headEnd/>
            <a:tailEnd/>
          </a:ln>
        </p:spPr>
      </p:pic>
      <p:sp>
        <p:nvSpPr>
          <p:cNvPr id="43012" name="Rectangle 10"/>
          <p:cNvSpPr>
            <a:spLocks noGrp="1" noChangeArrowheads="1"/>
          </p:cNvSpPr>
          <p:nvPr>
            <p:ph type="title"/>
          </p:nvPr>
        </p:nvSpPr>
        <p:spPr>
          <a:xfrm>
            <a:off x="5715000" y="5181600"/>
            <a:ext cx="2057400" cy="1371600"/>
          </a:xfrm>
          <a:noFill/>
        </p:spPr>
        <p:txBody>
          <a:bodyPr/>
          <a:lstStyle/>
          <a:p>
            <a:pPr eaLnBrk="1" hangingPunct="1"/>
            <a:r>
              <a:rPr lang="en-US" altLang="zh-TW" sz="2800" smtClean="0">
                <a:latin typeface="Times New Roman" pitchFamily="18" charset="0"/>
                <a:ea typeface="PMingLiU" pitchFamily="18" charset="-120"/>
              </a:rPr>
              <a:t>Training set</a:t>
            </a: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2"/>
          <a:srcRect/>
          <a:stretch>
            <a:fillRect/>
          </a:stretch>
        </p:blipFill>
        <p:spPr bwMode="auto">
          <a:xfrm>
            <a:off x="1371600" y="381000"/>
            <a:ext cx="6656388" cy="5295900"/>
          </a:xfrm>
          <a:prstGeom prst="rect">
            <a:avLst/>
          </a:prstGeom>
          <a:noFill/>
          <a:ln w="9525">
            <a:noFill/>
            <a:miter lim="800000"/>
            <a:headEnd/>
            <a:tailEnd/>
          </a:ln>
        </p:spPr>
      </p:pic>
      <p:sp>
        <p:nvSpPr>
          <p:cNvPr id="44035" name="Text Box 6"/>
          <p:cNvSpPr txBox="1">
            <a:spLocks noChangeArrowheads="1"/>
          </p:cNvSpPr>
          <p:nvPr/>
        </p:nvSpPr>
        <p:spPr bwMode="auto">
          <a:xfrm rot="-5400000">
            <a:off x="-615156" y="2750344"/>
            <a:ext cx="2514600" cy="519112"/>
          </a:xfrm>
          <a:prstGeom prst="rect">
            <a:avLst/>
          </a:prstGeom>
          <a:noFill/>
          <a:ln w="9525">
            <a:noFill/>
            <a:miter lim="800000"/>
            <a:headEnd/>
            <a:tailEnd/>
          </a:ln>
        </p:spPr>
        <p:txBody>
          <a:bodyPr>
            <a:spAutoFit/>
          </a:bodyPr>
          <a:lstStyle/>
          <a:p>
            <a:pPr>
              <a:spcBef>
                <a:spcPct val="50000"/>
              </a:spcBef>
            </a:pPr>
            <a:r>
              <a:rPr lang="en-US" altLang="zh-TW" sz="2800">
                <a:solidFill>
                  <a:srgbClr val="000099"/>
                </a:solidFill>
                <a:latin typeface="Times New Roman" pitchFamily="18" charset="0"/>
                <a:ea typeface="PMingLiU" pitchFamily="18" charset="-120"/>
              </a:rPr>
              <a:t>Eigen Pictures</a:t>
            </a:r>
          </a:p>
        </p:txBody>
      </p:sp>
      <p:sp>
        <p:nvSpPr>
          <p:cNvPr id="44036" name="Rectangle 10"/>
          <p:cNvSpPr>
            <a:spLocks noGrp="1" noChangeArrowheads="1"/>
          </p:cNvSpPr>
          <p:nvPr>
            <p:ph type="title"/>
          </p:nvPr>
        </p:nvSpPr>
        <p:spPr>
          <a:xfrm>
            <a:off x="990600" y="6019800"/>
            <a:ext cx="7467600" cy="685800"/>
          </a:xfrm>
          <a:noFill/>
        </p:spPr>
        <p:txBody>
          <a:bodyPr/>
          <a:lstStyle/>
          <a:p>
            <a:pPr eaLnBrk="1" hangingPunct="1"/>
            <a:r>
              <a:rPr lang="en-US" altLang="zh-TW" sz="2800" smtClean="0">
                <a:latin typeface="Times New Roman" pitchFamily="18" charset="0"/>
                <a:ea typeface="PMingLiU" pitchFamily="18" charset="-120"/>
              </a:rPr>
              <a:t>Sketches of objects (</a:t>
            </a:r>
            <a:r>
              <a:rPr lang="zh-CN" altLang="en-US" sz="2800" smtClean="0">
                <a:latin typeface="Times New Roman" pitchFamily="18" charset="0"/>
                <a:ea typeface="PMingLiU" pitchFamily="18" charset="-120"/>
              </a:rPr>
              <a:t>对象的草图</a:t>
            </a:r>
            <a:r>
              <a:rPr lang="en-US" altLang="zh-TW" sz="2800" smtClean="0">
                <a:latin typeface="Times New Roman" pitchFamily="18" charset="0"/>
                <a:ea typeface="PMingLiU" pitchFamily="18" charset="-120"/>
              </a:rPr>
              <a:t>) in Pictures: </a:t>
            </a:r>
            <a:br>
              <a:rPr lang="en-US" altLang="zh-TW" sz="2800" smtClean="0">
                <a:latin typeface="Times New Roman" pitchFamily="18" charset="0"/>
                <a:ea typeface="PMingLiU" pitchFamily="18" charset="-120"/>
              </a:rPr>
            </a:br>
            <a:r>
              <a:rPr lang="en-US" altLang="zh-TW" sz="2800" smtClean="0">
                <a:latin typeface="Times New Roman" pitchFamily="18" charset="0"/>
                <a:ea typeface="PMingLiU" pitchFamily="18" charset="-120"/>
              </a:rPr>
              <a:t>Extracted by the main eigenvectors of PCA</a:t>
            </a:r>
          </a:p>
        </p:txBody>
      </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52400" y="228600"/>
            <a:ext cx="8839200" cy="838200"/>
          </a:xfrm>
          <a:prstGeom prst="rect">
            <a:avLst/>
          </a:prstGeom>
          <a:noFill/>
          <a:ln w="9525">
            <a:noFill/>
            <a:miter lim="800000"/>
            <a:headEnd/>
            <a:tailEnd/>
          </a:ln>
        </p:spPr>
        <p:txBody>
          <a:bodyPr anchor="ctr"/>
          <a:lstStyle/>
          <a:p>
            <a:pPr algn="r"/>
            <a:r>
              <a:rPr lang="en-US" altLang="zh-CN" sz="4400">
                <a:solidFill>
                  <a:srgbClr val="000099"/>
                </a:solidFill>
                <a:latin typeface="Times New Roman" pitchFamily="18" charset="0"/>
                <a:ea typeface="PMingLiU" pitchFamily="18" charset="-120"/>
              </a:rPr>
              <a:t>Applications  -- </a:t>
            </a:r>
            <a:r>
              <a:rPr lang="en-US" altLang="zh-CN" sz="3600" i="1">
                <a:solidFill>
                  <a:srgbClr val="000099"/>
                </a:solidFill>
                <a:latin typeface="Times New Roman" pitchFamily="18" charset="0"/>
                <a:ea typeface="PMingLiU" pitchFamily="18" charset="-120"/>
              </a:rPr>
              <a:t>face manifold visualization</a:t>
            </a:r>
            <a:endParaRPr lang="en-US" altLang="zh-TW" sz="3600" i="1">
              <a:solidFill>
                <a:srgbClr val="000099"/>
              </a:solidFill>
              <a:latin typeface="Times New Roman" pitchFamily="18" charset="0"/>
              <a:ea typeface="PMingLiU" pitchFamily="18" charset="-120"/>
            </a:endParaRPr>
          </a:p>
        </p:txBody>
      </p:sp>
      <p:sp>
        <p:nvSpPr>
          <p:cNvPr id="45059" name="Text Box 8"/>
          <p:cNvSpPr txBox="1">
            <a:spLocks noChangeArrowheads="1"/>
          </p:cNvSpPr>
          <p:nvPr/>
        </p:nvSpPr>
        <p:spPr bwMode="auto">
          <a:xfrm>
            <a:off x="685800" y="6172200"/>
            <a:ext cx="8153400" cy="523875"/>
          </a:xfrm>
          <a:prstGeom prst="rect">
            <a:avLst/>
          </a:prstGeom>
          <a:noFill/>
          <a:ln w="9525">
            <a:noFill/>
            <a:miter lim="800000"/>
            <a:headEnd/>
            <a:tailEnd/>
          </a:ln>
        </p:spPr>
        <p:txBody>
          <a:bodyPr>
            <a:spAutoFit/>
          </a:bodyPr>
          <a:lstStyle/>
          <a:p>
            <a:pPr>
              <a:spcBef>
                <a:spcPct val="50000"/>
              </a:spcBef>
            </a:pPr>
            <a:r>
              <a:rPr lang="en-US" altLang="zh-CN" sz="2800">
                <a:solidFill>
                  <a:srgbClr val="000099"/>
                </a:solidFill>
                <a:latin typeface="Times New Roman" pitchFamily="18" charset="0"/>
                <a:ea typeface="PMingLiU" pitchFamily="18" charset="-120"/>
              </a:rPr>
              <a:t>Embeddings the faces into a </a:t>
            </a:r>
            <a:r>
              <a:rPr lang="en-US" altLang="zh-CN" sz="2800" i="1">
                <a:solidFill>
                  <a:srgbClr val="000099"/>
                </a:solidFill>
                <a:latin typeface="Times New Roman" pitchFamily="18" charset="0"/>
                <a:ea typeface="PMingLiU" pitchFamily="18" charset="-120"/>
              </a:rPr>
              <a:t>d</a:t>
            </a:r>
            <a:r>
              <a:rPr lang="en-US" altLang="zh-CN" sz="2800">
                <a:solidFill>
                  <a:srgbClr val="000099"/>
                </a:solidFill>
                <a:latin typeface="Times New Roman" pitchFamily="18" charset="0"/>
                <a:ea typeface="PMingLiU" pitchFamily="18" charset="-120"/>
              </a:rPr>
              <a:t>(=2) dimensional space</a:t>
            </a:r>
            <a:endParaRPr lang="en-US" altLang="zh-TW" sz="2800">
              <a:solidFill>
                <a:srgbClr val="000099"/>
              </a:solidFill>
              <a:latin typeface="Times New Roman" pitchFamily="18" charset="0"/>
              <a:ea typeface="PMingLiU" pitchFamily="18" charset="-120"/>
            </a:endParaRPr>
          </a:p>
        </p:txBody>
      </p:sp>
      <p:sp>
        <p:nvSpPr>
          <p:cNvPr id="45060" name="Text Box 9"/>
          <p:cNvSpPr txBox="1">
            <a:spLocks noChangeArrowheads="1"/>
          </p:cNvSpPr>
          <p:nvPr/>
        </p:nvSpPr>
        <p:spPr bwMode="auto">
          <a:xfrm>
            <a:off x="152400" y="1981200"/>
            <a:ext cx="1828800" cy="2443163"/>
          </a:xfrm>
          <a:prstGeom prst="rect">
            <a:avLst/>
          </a:prstGeom>
          <a:noFill/>
          <a:ln w="9525">
            <a:noFill/>
            <a:miter lim="800000"/>
            <a:headEnd/>
            <a:tailEnd/>
          </a:ln>
        </p:spPr>
        <p:txBody>
          <a:bodyPr>
            <a:spAutoFit/>
          </a:bodyPr>
          <a:lstStyle/>
          <a:p>
            <a:pPr>
              <a:spcBef>
                <a:spcPct val="50000"/>
              </a:spcBef>
            </a:pPr>
            <a:r>
              <a:rPr lang="en-US" altLang="zh-CN" sz="2800" i="1">
                <a:solidFill>
                  <a:srgbClr val="000099"/>
                </a:solidFill>
                <a:latin typeface="Times New Roman" pitchFamily="18" charset="0"/>
                <a:ea typeface="PMingLiU" pitchFamily="18" charset="-120"/>
              </a:rPr>
              <a:t>UMIST</a:t>
            </a:r>
            <a:r>
              <a:rPr lang="en-US" altLang="zh-CN" sz="2800">
                <a:solidFill>
                  <a:srgbClr val="000099"/>
                </a:solidFill>
                <a:latin typeface="Times New Roman" pitchFamily="18" charset="0"/>
                <a:ea typeface="PMingLiU" pitchFamily="18" charset="-120"/>
              </a:rPr>
              <a:t> </a:t>
            </a:r>
          </a:p>
          <a:p>
            <a:pPr>
              <a:spcBef>
                <a:spcPct val="50000"/>
              </a:spcBef>
            </a:pPr>
            <a:r>
              <a:rPr lang="en-US" altLang="zh-CN" sz="2800">
                <a:solidFill>
                  <a:srgbClr val="000099"/>
                </a:solidFill>
                <a:latin typeface="Times New Roman" pitchFamily="18" charset="0"/>
                <a:ea typeface="PMingLiU" pitchFamily="18" charset="-120"/>
              </a:rPr>
              <a:t>Face </a:t>
            </a:r>
          </a:p>
          <a:p>
            <a:pPr>
              <a:spcBef>
                <a:spcPct val="50000"/>
              </a:spcBef>
            </a:pPr>
            <a:r>
              <a:rPr lang="en-US" altLang="zh-CN" sz="2800">
                <a:solidFill>
                  <a:srgbClr val="000099"/>
                </a:solidFill>
                <a:latin typeface="Times New Roman" pitchFamily="18" charset="0"/>
                <a:ea typeface="PMingLiU" pitchFamily="18" charset="-120"/>
              </a:rPr>
              <a:t>Database</a:t>
            </a:r>
          </a:p>
          <a:p>
            <a:pPr>
              <a:spcBef>
                <a:spcPct val="50000"/>
              </a:spcBef>
            </a:pPr>
            <a:r>
              <a:rPr lang="en-US" altLang="zh-CN" sz="2800" i="1">
                <a:solidFill>
                  <a:srgbClr val="000099"/>
                </a:solidFill>
                <a:latin typeface="Times New Roman" pitchFamily="18" charset="0"/>
                <a:ea typeface="PMingLiU" pitchFamily="18" charset="-120"/>
              </a:rPr>
              <a:t>(n=1024)</a:t>
            </a:r>
            <a:endParaRPr lang="en-US" altLang="zh-TW" sz="2800" i="1">
              <a:solidFill>
                <a:srgbClr val="000099"/>
              </a:solidFill>
              <a:latin typeface="Times New Roman" pitchFamily="18" charset="0"/>
              <a:ea typeface="PMingLiU" pitchFamily="18" charset="-120"/>
            </a:endParaRPr>
          </a:p>
        </p:txBody>
      </p:sp>
      <p:pic>
        <p:nvPicPr>
          <p:cNvPr id="45061" name="Picture 6" descr="U_P.jpg"/>
          <p:cNvPicPr>
            <a:picLocks noChangeAspect="1"/>
          </p:cNvPicPr>
          <p:nvPr/>
        </p:nvPicPr>
        <p:blipFill>
          <a:blip r:embed="rId2"/>
          <a:srcRect/>
          <a:stretch>
            <a:fillRect/>
          </a:stretch>
        </p:blipFill>
        <p:spPr bwMode="auto">
          <a:xfrm>
            <a:off x="2819400" y="1066800"/>
            <a:ext cx="6180138" cy="4953000"/>
          </a:xfrm>
          <a:prstGeom prst="rect">
            <a:avLst/>
          </a:prstGeom>
          <a:noFill/>
          <a:ln w="9525">
            <a:noFill/>
            <a:miter lim="800000"/>
            <a:headEnd/>
            <a:tailEnd/>
          </a:ln>
        </p:spPr>
      </p:pic>
      <p:sp>
        <p:nvSpPr>
          <p:cNvPr id="10" name="Rectangle 9"/>
          <p:cNvSpPr/>
          <p:nvPr/>
        </p:nvSpPr>
        <p:spPr>
          <a:xfrm>
            <a:off x="3048000" y="2438400"/>
            <a:ext cx="1143000" cy="60960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Person 1</a:t>
            </a:r>
          </a:p>
        </p:txBody>
      </p:sp>
      <p:sp>
        <p:nvSpPr>
          <p:cNvPr id="11" name="Rectangle 10"/>
          <p:cNvSpPr/>
          <p:nvPr/>
        </p:nvSpPr>
        <p:spPr>
          <a:xfrm>
            <a:off x="3505200" y="1219200"/>
            <a:ext cx="1143000" cy="60960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Person 2</a:t>
            </a:r>
          </a:p>
        </p:txBody>
      </p:sp>
      <p:sp>
        <p:nvSpPr>
          <p:cNvPr id="12" name="Rectangle 11"/>
          <p:cNvSpPr/>
          <p:nvPr/>
        </p:nvSpPr>
        <p:spPr>
          <a:xfrm>
            <a:off x="7620000" y="1371600"/>
            <a:ext cx="1143000" cy="60960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Person 3</a:t>
            </a:r>
          </a:p>
        </p:txBody>
      </p:sp>
      <p:cxnSp>
        <p:nvCxnSpPr>
          <p:cNvPr id="14" name="Straight Arrow Connector 13"/>
          <p:cNvCxnSpPr>
            <a:stCxn id="10" idx="2"/>
          </p:cNvCxnSpPr>
          <p:nvPr/>
        </p:nvCxnSpPr>
        <p:spPr>
          <a:xfrm rot="16200000" flipH="1">
            <a:off x="3943350" y="2724150"/>
            <a:ext cx="762000" cy="14097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2"/>
          </p:cNvCxnSpPr>
          <p:nvPr/>
        </p:nvCxnSpPr>
        <p:spPr>
          <a:xfrm rot="16200000" flipH="1">
            <a:off x="4248150" y="1657350"/>
            <a:ext cx="609600" cy="952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2" idx="2"/>
          </p:cNvCxnSpPr>
          <p:nvPr/>
        </p:nvCxnSpPr>
        <p:spPr>
          <a:xfrm rot="5400000">
            <a:off x="7524750" y="2305050"/>
            <a:ext cx="990600" cy="3429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Freeform 19"/>
          <p:cNvSpPr/>
          <p:nvPr/>
        </p:nvSpPr>
        <p:spPr>
          <a:xfrm>
            <a:off x="5054600" y="3297238"/>
            <a:ext cx="976313" cy="1387475"/>
          </a:xfrm>
          <a:custGeom>
            <a:avLst/>
            <a:gdLst>
              <a:gd name="connsiteX0" fmla="*/ 0 w 976045"/>
              <a:gd name="connsiteY0" fmla="*/ 0 h 1387012"/>
              <a:gd name="connsiteX1" fmla="*/ 82194 w 976045"/>
              <a:gd name="connsiteY1" fmla="*/ 174661 h 1387012"/>
              <a:gd name="connsiteX2" fmla="*/ 380144 w 976045"/>
              <a:gd name="connsiteY2" fmla="*/ 400693 h 1387012"/>
              <a:gd name="connsiteX3" fmla="*/ 678095 w 976045"/>
              <a:gd name="connsiteY3" fmla="*/ 523983 h 1387012"/>
              <a:gd name="connsiteX4" fmla="*/ 821933 w 976045"/>
              <a:gd name="connsiteY4" fmla="*/ 770562 h 1387012"/>
              <a:gd name="connsiteX5" fmla="*/ 883578 w 976045"/>
              <a:gd name="connsiteY5" fmla="*/ 1027416 h 1387012"/>
              <a:gd name="connsiteX6" fmla="*/ 955497 w 976045"/>
              <a:gd name="connsiteY6" fmla="*/ 1273996 h 1387012"/>
              <a:gd name="connsiteX7" fmla="*/ 760288 w 976045"/>
              <a:gd name="connsiteY7" fmla="*/ 1325367 h 1387012"/>
              <a:gd name="connsiteX8" fmla="*/ 647272 w 976045"/>
              <a:gd name="connsiteY8" fmla="*/ 1387012 h 138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045" h="1387012">
                <a:moveTo>
                  <a:pt x="0" y="0"/>
                </a:moveTo>
                <a:cubicBezTo>
                  <a:pt x="9418" y="53939"/>
                  <a:pt x="18837" y="107879"/>
                  <a:pt x="82194" y="174661"/>
                </a:cubicBezTo>
                <a:cubicBezTo>
                  <a:pt x="145551" y="241443"/>
                  <a:pt x="280827" y="342473"/>
                  <a:pt x="380144" y="400693"/>
                </a:cubicBezTo>
                <a:cubicBezTo>
                  <a:pt x="479461" y="458913"/>
                  <a:pt x="604464" y="462338"/>
                  <a:pt x="678095" y="523983"/>
                </a:cubicBezTo>
                <a:cubicBezTo>
                  <a:pt x="751726" y="585628"/>
                  <a:pt x="787686" y="686657"/>
                  <a:pt x="821933" y="770562"/>
                </a:cubicBezTo>
                <a:cubicBezTo>
                  <a:pt x="856180" y="854467"/>
                  <a:pt x="861317" y="943510"/>
                  <a:pt x="883578" y="1027416"/>
                </a:cubicBezTo>
                <a:cubicBezTo>
                  <a:pt x="905839" y="1111322"/>
                  <a:pt x="976045" y="1224338"/>
                  <a:pt x="955497" y="1273996"/>
                </a:cubicBezTo>
                <a:cubicBezTo>
                  <a:pt x="934949" y="1323655"/>
                  <a:pt x="811659" y="1306531"/>
                  <a:pt x="760288" y="1325367"/>
                </a:cubicBezTo>
                <a:cubicBezTo>
                  <a:pt x="708917" y="1344203"/>
                  <a:pt x="678094" y="1365607"/>
                  <a:pt x="647272" y="1387012"/>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tLang="zh-CN">
              <a:ea typeface="宋体" pitchFamily="2" charset="-122"/>
            </a:endParaRPr>
          </a:p>
        </p:txBody>
      </p:sp>
      <p:sp>
        <p:nvSpPr>
          <p:cNvPr id="21" name="Freeform 20"/>
          <p:cNvSpPr/>
          <p:nvPr/>
        </p:nvSpPr>
        <p:spPr>
          <a:xfrm>
            <a:off x="5321300" y="2435225"/>
            <a:ext cx="2230438" cy="2809875"/>
          </a:xfrm>
          <a:custGeom>
            <a:avLst/>
            <a:gdLst>
              <a:gd name="connsiteX0" fmla="*/ 0 w 2229492"/>
              <a:gd name="connsiteY0" fmla="*/ 0 h 2809982"/>
              <a:gd name="connsiteX1" fmla="*/ 308225 w 2229492"/>
              <a:gd name="connsiteY1" fmla="*/ 431515 h 2809982"/>
              <a:gd name="connsiteX2" fmla="*/ 523983 w 2229492"/>
              <a:gd name="connsiteY2" fmla="*/ 678095 h 2809982"/>
              <a:gd name="connsiteX3" fmla="*/ 678095 w 2229492"/>
              <a:gd name="connsiteY3" fmla="*/ 924674 h 2809982"/>
              <a:gd name="connsiteX4" fmla="*/ 832207 w 2229492"/>
              <a:gd name="connsiteY4" fmla="*/ 965771 h 2809982"/>
              <a:gd name="connsiteX5" fmla="*/ 1068513 w 2229492"/>
              <a:gd name="connsiteY5" fmla="*/ 924674 h 2809982"/>
              <a:gd name="connsiteX6" fmla="*/ 1294544 w 2229492"/>
              <a:gd name="connsiteY6" fmla="*/ 842481 h 2809982"/>
              <a:gd name="connsiteX7" fmla="*/ 1479479 w 2229492"/>
              <a:gd name="connsiteY7" fmla="*/ 832207 h 2809982"/>
              <a:gd name="connsiteX8" fmla="*/ 1623317 w 2229492"/>
              <a:gd name="connsiteY8" fmla="*/ 914400 h 2809982"/>
              <a:gd name="connsiteX9" fmla="*/ 1654140 w 2229492"/>
              <a:gd name="connsiteY9" fmla="*/ 1068513 h 2809982"/>
              <a:gd name="connsiteX10" fmla="*/ 1623317 w 2229492"/>
              <a:gd name="connsiteY10" fmla="*/ 1253447 h 2809982"/>
              <a:gd name="connsiteX11" fmla="*/ 1746607 w 2229492"/>
              <a:gd name="connsiteY11" fmla="*/ 1428108 h 2809982"/>
              <a:gd name="connsiteX12" fmla="*/ 1869897 w 2229492"/>
              <a:gd name="connsiteY12" fmla="*/ 1551398 h 2809982"/>
              <a:gd name="connsiteX13" fmla="*/ 2065106 w 2229492"/>
              <a:gd name="connsiteY13" fmla="*/ 1715785 h 2809982"/>
              <a:gd name="connsiteX14" fmla="*/ 2178122 w 2229492"/>
              <a:gd name="connsiteY14" fmla="*/ 1952090 h 2809982"/>
              <a:gd name="connsiteX15" fmla="*/ 2208944 w 2229492"/>
              <a:gd name="connsiteY15" fmla="*/ 2167847 h 2809982"/>
              <a:gd name="connsiteX16" fmla="*/ 2219218 w 2229492"/>
              <a:gd name="connsiteY16" fmla="*/ 2383605 h 2809982"/>
              <a:gd name="connsiteX17" fmla="*/ 2147299 w 2229492"/>
              <a:gd name="connsiteY17" fmla="*/ 2578814 h 2809982"/>
              <a:gd name="connsiteX18" fmla="*/ 2003461 w 2229492"/>
              <a:gd name="connsiteY18" fmla="*/ 2712378 h 2809982"/>
              <a:gd name="connsiteX19" fmla="*/ 1849349 w 2229492"/>
              <a:gd name="connsiteY19" fmla="*/ 2794571 h 2809982"/>
              <a:gd name="connsiteX20" fmla="*/ 1797978 w 2229492"/>
              <a:gd name="connsiteY20" fmla="*/ 2804845 h 280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9492" h="2809982">
                <a:moveTo>
                  <a:pt x="0" y="0"/>
                </a:moveTo>
                <a:cubicBezTo>
                  <a:pt x="110447" y="159249"/>
                  <a:pt x="220895" y="318499"/>
                  <a:pt x="308225" y="431515"/>
                </a:cubicBezTo>
                <a:cubicBezTo>
                  <a:pt x="395556" y="544531"/>
                  <a:pt x="462338" y="595902"/>
                  <a:pt x="523983" y="678095"/>
                </a:cubicBezTo>
                <a:cubicBezTo>
                  <a:pt x="585628" y="760288"/>
                  <a:pt x="626724" y="876728"/>
                  <a:pt x="678095" y="924674"/>
                </a:cubicBezTo>
                <a:cubicBezTo>
                  <a:pt x="729466" y="972620"/>
                  <a:pt x="767137" y="965771"/>
                  <a:pt x="832207" y="965771"/>
                </a:cubicBezTo>
                <a:cubicBezTo>
                  <a:pt x="897277" y="965771"/>
                  <a:pt x="991457" y="945222"/>
                  <a:pt x="1068513" y="924674"/>
                </a:cubicBezTo>
                <a:cubicBezTo>
                  <a:pt x="1145569" y="904126"/>
                  <a:pt x="1226050" y="857892"/>
                  <a:pt x="1294544" y="842481"/>
                </a:cubicBezTo>
                <a:cubicBezTo>
                  <a:pt x="1363038" y="827070"/>
                  <a:pt x="1424684" y="820221"/>
                  <a:pt x="1479479" y="832207"/>
                </a:cubicBezTo>
                <a:cubicBezTo>
                  <a:pt x="1534275" y="844194"/>
                  <a:pt x="1594207" y="875016"/>
                  <a:pt x="1623317" y="914400"/>
                </a:cubicBezTo>
                <a:cubicBezTo>
                  <a:pt x="1652427" y="953784"/>
                  <a:pt x="1654140" y="1012005"/>
                  <a:pt x="1654140" y="1068513"/>
                </a:cubicBezTo>
                <a:cubicBezTo>
                  <a:pt x="1654140" y="1125021"/>
                  <a:pt x="1607906" y="1193515"/>
                  <a:pt x="1623317" y="1253447"/>
                </a:cubicBezTo>
                <a:cubicBezTo>
                  <a:pt x="1638728" y="1313380"/>
                  <a:pt x="1705510" y="1378450"/>
                  <a:pt x="1746607" y="1428108"/>
                </a:cubicBezTo>
                <a:cubicBezTo>
                  <a:pt x="1787704" y="1477766"/>
                  <a:pt x="1816814" y="1503452"/>
                  <a:pt x="1869897" y="1551398"/>
                </a:cubicBezTo>
                <a:cubicBezTo>
                  <a:pt x="1922980" y="1599344"/>
                  <a:pt x="2013735" y="1649003"/>
                  <a:pt x="2065106" y="1715785"/>
                </a:cubicBezTo>
                <a:cubicBezTo>
                  <a:pt x="2116477" y="1782567"/>
                  <a:pt x="2154149" y="1876746"/>
                  <a:pt x="2178122" y="1952090"/>
                </a:cubicBezTo>
                <a:cubicBezTo>
                  <a:pt x="2202095" y="2027434"/>
                  <a:pt x="2202095" y="2095928"/>
                  <a:pt x="2208944" y="2167847"/>
                </a:cubicBezTo>
                <a:cubicBezTo>
                  <a:pt x="2215793" y="2239766"/>
                  <a:pt x="2229492" y="2315111"/>
                  <a:pt x="2219218" y="2383605"/>
                </a:cubicBezTo>
                <a:cubicBezTo>
                  <a:pt x="2208944" y="2452099"/>
                  <a:pt x="2183259" y="2524019"/>
                  <a:pt x="2147299" y="2578814"/>
                </a:cubicBezTo>
                <a:cubicBezTo>
                  <a:pt x="2111340" y="2633610"/>
                  <a:pt x="2053119" y="2676419"/>
                  <a:pt x="2003461" y="2712378"/>
                </a:cubicBezTo>
                <a:cubicBezTo>
                  <a:pt x="1953803" y="2748337"/>
                  <a:pt x="1883596" y="2779160"/>
                  <a:pt x="1849349" y="2794571"/>
                </a:cubicBezTo>
                <a:cubicBezTo>
                  <a:pt x="1815102" y="2809982"/>
                  <a:pt x="1806540" y="2807413"/>
                  <a:pt x="1797978" y="2804845"/>
                </a:cubicBezTo>
              </a:path>
            </a:pathLst>
          </a:custGeom>
          <a:ln>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tLang="zh-CN">
              <a:ea typeface="宋体" pitchFamily="2" charset="-122"/>
            </a:endParaRPr>
          </a:p>
        </p:txBody>
      </p:sp>
      <p:sp>
        <p:nvSpPr>
          <p:cNvPr id="22" name="Freeform 21"/>
          <p:cNvSpPr/>
          <p:nvPr/>
        </p:nvSpPr>
        <p:spPr>
          <a:xfrm>
            <a:off x="5805488" y="1755775"/>
            <a:ext cx="2044700" cy="3021013"/>
          </a:xfrm>
          <a:custGeom>
            <a:avLst/>
            <a:gdLst>
              <a:gd name="connsiteX0" fmla="*/ 0 w 2044557"/>
              <a:gd name="connsiteY0" fmla="*/ 412679 h 3022315"/>
              <a:gd name="connsiteX1" fmla="*/ 277402 w 2044557"/>
              <a:gd name="connsiteY1" fmla="*/ 104454 h 3022315"/>
              <a:gd name="connsiteX2" fmla="*/ 575353 w 2044557"/>
              <a:gd name="connsiteY2" fmla="*/ 32535 h 3022315"/>
              <a:gd name="connsiteX3" fmla="*/ 893852 w 2044557"/>
              <a:gd name="connsiteY3" fmla="*/ 32535 h 3022315"/>
              <a:gd name="connsiteX4" fmla="*/ 1058238 w 2044557"/>
              <a:gd name="connsiteY4" fmla="*/ 227744 h 3022315"/>
              <a:gd name="connsiteX5" fmla="*/ 1345914 w 2044557"/>
              <a:gd name="connsiteY5" fmla="*/ 587340 h 3022315"/>
              <a:gd name="connsiteX6" fmla="*/ 1500027 w 2044557"/>
              <a:gd name="connsiteY6" fmla="*/ 864742 h 3022315"/>
              <a:gd name="connsiteX7" fmla="*/ 1551398 w 2044557"/>
              <a:gd name="connsiteY7" fmla="*/ 1090774 h 3022315"/>
              <a:gd name="connsiteX8" fmla="*/ 1746607 w 2044557"/>
              <a:gd name="connsiteY8" fmla="*/ 1275708 h 3022315"/>
              <a:gd name="connsiteX9" fmla="*/ 1910993 w 2044557"/>
              <a:gd name="connsiteY9" fmla="*/ 1419547 h 3022315"/>
              <a:gd name="connsiteX10" fmla="*/ 2013735 w 2044557"/>
              <a:gd name="connsiteY10" fmla="*/ 1779142 h 3022315"/>
              <a:gd name="connsiteX11" fmla="*/ 2034283 w 2044557"/>
              <a:gd name="connsiteY11" fmla="*/ 2179834 h 3022315"/>
              <a:gd name="connsiteX12" fmla="*/ 1952090 w 2044557"/>
              <a:gd name="connsiteY12" fmla="*/ 2364769 h 3022315"/>
              <a:gd name="connsiteX13" fmla="*/ 1797977 w 2044557"/>
              <a:gd name="connsiteY13" fmla="*/ 2672994 h 3022315"/>
              <a:gd name="connsiteX14" fmla="*/ 1664413 w 2044557"/>
              <a:gd name="connsiteY14" fmla="*/ 2878477 h 3022315"/>
              <a:gd name="connsiteX15" fmla="*/ 1479479 w 2044557"/>
              <a:gd name="connsiteY15" fmla="*/ 3001767 h 3022315"/>
              <a:gd name="connsiteX16" fmla="*/ 1407559 w 2044557"/>
              <a:gd name="connsiteY16" fmla="*/ 3001767 h 302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4557" h="3022315">
                <a:moveTo>
                  <a:pt x="0" y="412679"/>
                </a:moveTo>
                <a:cubicBezTo>
                  <a:pt x="90755" y="290245"/>
                  <a:pt x="181510" y="167811"/>
                  <a:pt x="277402" y="104454"/>
                </a:cubicBezTo>
                <a:cubicBezTo>
                  <a:pt x="373294" y="41097"/>
                  <a:pt x="472611" y="44521"/>
                  <a:pt x="575353" y="32535"/>
                </a:cubicBezTo>
                <a:cubicBezTo>
                  <a:pt x="678095" y="20549"/>
                  <a:pt x="813371" y="0"/>
                  <a:pt x="893852" y="32535"/>
                </a:cubicBezTo>
                <a:cubicBezTo>
                  <a:pt x="974333" y="65070"/>
                  <a:pt x="982894" y="135277"/>
                  <a:pt x="1058238" y="227744"/>
                </a:cubicBezTo>
                <a:cubicBezTo>
                  <a:pt x="1133582" y="320211"/>
                  <a:pt x="1272283" y="481174"/>
                  <a:pt x="1345914" y="587340"/>
                </a:cubicBezTo>
                <a:cubicBezTo>
                  <a:pt x="1419545" y="693506"/>
                  <a:pt x="1465780" y="780836"/>
                  <a:pt x="1500027" y="864742"/>
                </a:cubicBezTo>
                <a:cubicBezTo>
                  <a:pt x="1534274" y="948648"/>
                  <a:pt x="1510301" y="1022280"/>
                  <a:pt x="1551398" y="1090774"/>
                </a:cubicBezTo>
                <a:cubicBezTo>
                  <a:pt x="1592495" y="1159268"/>
                  <a:pt x="1686675" y="1220913"/>
                  <a:pt x="1746607" y="1275708"/>
                </a:cubicBezTo>
                <a:cubicBezTo>
                  <a:pt x="1806540" y="1330504"/>
                  <a:pt x="1866472" y="1335641"/>
                  <a:pt x="1910993" y="1419547"/>
                </a:cubicBezTo>
                <a:cubicBezTo>
                  <a:pt x="1955514" y="1503453"/>
                  <a:pt x="1993187" y="1652427"/>
                  <a:pt x="2013735" y="1779142"/>
                </a:cubicBezTo>
                <a:cubicBezTo>
                  <a:pt x="2034283" y="1905857"/>
                  <a:pt x="2044557" y="2082230"/>
                  <a:pt x="2034283" y="2179834"/>
                </a:cubicBezTo>
                <a:cubicBezTo>
                  <a:pt x="2024009" y="2277439"/>
                  <a:pt x="1991474" y="2282576"/>
                  <a:pt x="1952090" y="2364769"/>
                </a:cubicBezTo>
                <a:cubicBezTo>
                  <a:pt x="1912706" y="2446962"/>
                  <a:pt x="1845923" y="2587376"/>
                  <a:pt x="1797977" y="2672994"/>
                </a:cubicBezTo>
                <a:cubicBezTo>
                  <a:pt x="1750031" y="2758612"/>
                  <a:pt x="1717496" y="2823681"/>
                  <a:pt x="1664413" y="2878477"/>
                </a:cubicBezTo>
                <a:cubicBezTo>
                  <a:pt x="1611330" y="2933273"/>
                  <a:pt x="1522288" y="2981219"/>
                  <a:pt x="1479479" y="3001767"/>
                </a:cubicBezTo>
                <a:cubicBezTo>
                  <a:pt x="1436670" y="3022315"/>
                  <a:pt x="1422114" y="3012041"/>
                  <a:pt x="1407559" y="3001767"/>
                </a:cubicBezTo>
              </a:path>
            </a:pathLst>
          </a:cu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tLang="zh-CN">
              <a:ea typeface="宋体" pitchFamily="2" charset="-122"/>
            </a:endParaRPr>
          </a:p>
        </p:txBody>
      </p:sp>
    </p:spTree>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228600" y="152400"/>
            <a:ext cx="8839200" cy="990600"/>
          </a:xfrm>
          <a:prstGeom prst="rect">
            <a:avLst/>
          </a:prstGeom>
          <a:noFill/>
          <a:ln w="9525">
            <a:noFill/>
            <a:miter lim="800000"/>
            <a:headEnd/>
            <a:tailEnd/>
          </a:ln>
        </p:spPr>
        <p:txBody>
          <a:bodyPr anchor="ctr"/>
          <a:lstStyle/>
          <a:p>
            <a:r>
              <a:rPr lang="en-US" altLang="zh-CN" sz="3400">
                <a:solidFill>
                  <a:srgbClr val="000099"/>
                </a:solidFill>
                <a:latin typeface="Times New Roman" pitchFamily="18" charset="0"/>
                <a:ea typeface="PMingLiU" pitchFamily="18" charset="-120"/>
              </a:rPr>
              <a:t>Applications -- </a:t>
            </a:r>
            <a:r>
              <a:rPr lang="en-US" altLang="zh-CN" sz="3400" i="1">
                <a:solidFill>
                  <a:srgbClr val="000099"/>
                </a:solidFill>
                <a:latin typeface="Times New Roman" pitchFamily="18" charset="0"/>
                <a:ea typeface="PMingLiU" pitchFamily="18" charset="-120"/>
              </a:rPr>
              <a:t>handwritten digital visualization</a:t>
            </a:r>
            <a:endParaRPr lang="en-US" altLang="zh-TW" sz="3400" i="1">
              <a:solidFill>
                <a:srgbClr val="000099"/>
              </a:solidFill>
              <a:latin typeface="Times New Roman" pitchFamily="18" charset="0"/>
              <a:ea typeface="PMingLiU" pitchFamily="18" charset="-120"/>
            </a:endParaRPr>
          </a:p>
        </p:txBody>
      </p:sp>
      <p:sp>
        <p:nvSpPr>
          <p:cNvPr id="46083" name="Text Box 3"/>
          <p:cNvSpPr txBox="1">
            <a:spLocks noChangeArrowheads="1"/>
          </p:cNvSpPr>
          <p:nvPr/>
        </p:nvSpPr>
        <p:spPr bwMode="auto">
          <a:xfrm>
            <a:off x="304800" y="2971800"/>
            <a:ext cx="1752600" cy="1801813"/>
          </a:xfrm>
          <a:prstGeom prst="rect">
            <a:avLst/>
          </a:prstGeom>
          <a:noFill/>
          <a:ln w="9525">
            <a:noFill/>
            <a:miter lim="800000"/>
            <a:headEnd/>
            <a:tailEnd/>
          </a:ln>
        </p:spPr>
        <p:txBody>
          <a:bodyPr>
            <a:spAutoFit/>
          </a:bodyPr>
          <a:lstStyle/>
          <a:p>
            <a:pPr>
              <a:spcBef>
                <a:spcPct val="50000"/>
              </a:spcBef>
            </a:pPr>
            <a:r>
              <a:rPr lang="en-US" altLang="zh-CN" sz="2800">
                <a:solidFill>
                  <a:srgbClr val="000099"/>
                </a:solidFill>
                <a:latin typeface="Times New Roman" pitchFamily="18" charset="0"/>
                <a:ea typeface="PMingLiU" pitchFamily="18" charset="-120"/>
              </a:rPr>
              <a:t>USPS </a:t>
            </a:r>
          </a:p>
          <a:p>
            <a:pPr>
              <a:spcBef>
                <a:spcPct val="50000"/>
              </a:spcBef>
            </a:pPr>
            <a:r>
              <a:rPr lang="en-US" altLang="zh-CN" sz="2800">
                <a:solidFill>
                  <a:srgbClr val="000099"/>
                </a:solidFill>
                <a:latin typeface="Times New Roman" pitchFamily="18" charset="0"/>
                <a:ea typeface="PMingLiU" pitchFamily="18" charset="-120"/>
              </a:rPr>
              <a:t>Database</a:t>
            </a:r>
          </a:p>
          <a:p>
            <a:pPr>
              <a:spcBef>
                <a:spcPct val="50000"/>
              </a:spcBef>
            </a:pPr>
            <a:r>
              <a:rPr lang="en-US" altLang="zh-CN" sz="2800" i="1">
                <a:solidFill>
                  <a:srgbClr val="000099"/>
                </a:solidFill>
                <a:latin typeface="Times New Roman" pitchFamily="18" charset="0"/>
                <a:ea typeface="PMingLiU" pitchFamily="18" charset="-120"/>
              </a:rPr>
              <a:t>(n=256)</a:t>
            </a:r>
            <a:endParaRPr lang="en-US" altLang="zh-TW" sz="2800" i="1">
              <a:solidFill>
                <a:srgbClr val="000099"/>
              </a:solidFill>
              <a:latin typeface="Times New Roman" pitchFamily="18" charset="0"/>
              <a:ea typeface="PMingLiU" pitchFamily="18" charset="-120"/>
            </a:endParaRPr>
          </a:p>
        </p:txBody>
      </p:sp>
      <p:sp>
        <p:nvSpPr>
          <p:cNvPr id="46084" name="Text Box 9"/>
          <p:cNvSpPr txBox="1">
            <a:spLocks noChangeArrowheads="1"/>
          </p:cNvSpPr>
          <p:nvPr/>
        </p:nvSpPr>
        <p:spPr bwMode="auto">
          <a:xfrm>
            <a:off x="609600" y="6034088"/>
            <a:ext cx="8153400" cy="519112"/>
          </a:xfrm>
          <a:prstGeom prst="rect">
            <a:avLst/>
          </a:prstGeom>
          <a:noFill/>
          <a:ln w="9525">
            <a:noFill/>
            <a:miter lim="800000"/>
            <a:headEnd/>
            <a:tailEnd/>
          </a:ln>
        </p:spPr>
        <p:txBody>
          <a:bodyPr>
            <a:spAutoFit/>
          </a:bodyPr>
          <a:lstStyle/>
          <a:p>
            <a:pPr>
              <a:spcBef>
                <a:spcPct val="50000"/>
              </a:spcBef>
            </a:pPr>
            <a:r>
              <a:rPr lang="en-US" altLang="zh-CN" sz="2800">
                <a:solidFill>
                  <a:srgbClr val="000099"/>
                </a:solidFill>
                <a:latin typeface="Times New Roman" pitchFamily="18" charset="0"/>
                <a:ea typeface="PMingLiU" pitchFamily="18" charset="-120"/>
              </a:rPr>
              <a:t>Embeddings the digits into a </a:t>
            </a:r>
            <a:r>
              <a:rPr lang="en-US" altLang="zh-CN" sz="2800" i="1">
                <a:solidFill>
                  <a:srgbClr val="000099"/>
                </a:solidFill>
                <a:latin typeface="Times New Roman" pitchFamily="18" charset="0"/>
                <a:ea typeface="PMingLiU" pitchFamily="18" charset="-120"/>
              </a:rPr>
              <a:t>d</a:t>
            </a:r>
            <a:r>
              <a:rPr lang="en-US" altLang="zh-CN" sz="2800">
                <a:solidFill>
                  <a:srgbClr val="000099"/>
                </a:solidFill>
                <a:latin typeface="Times New Roman" pitchFamily="18" charset="0"/>
                <a:ea typeface="PMingLiU" pitchFamily="18" charset="-120"/>
              </a:rPr>
              <a:t>(=2) dimensional space</a:t>
            </a:r>
            <a:endParaRPr lang="en-US" altLang="zh-TW" sz="2800">
              <a:solidFill>
                <a:srgbClr val="000099"/>
              </a:solidFill>
              <a:latin typeface="Times New Roman" pitchFamily="18" charset="0"/>
              <a:ea typeface="PMingLiU" pitchFamily="18" charset="-120"/>
            </a:endParaRPr>
          </a:p>
        </p:txBody>
      </p:sp>
      <p:pic>
        <p:nvPicPr>
          <p:cNvPr id="46085" name="Picture 8" descr="US_P.jpg"/>
          <p:cNvPicPr>
            <a:picLocks noChangeAspect="1"/>
          </p:cNvPicPr>
          <p:nvPr/>
        </p:nvPicPr>
        <p:blipFill>
          <a:blip r:embed="rId2"/>
          <a:srcRect/>
          <a:stretch>
            <a:fillRect/>
          </a:stretch>
        </p:blipFill>
        <p:spPr bwMode="auto">
          <a:xfrm>
            <a:off x="2667000" y="1447800"/>
            <a:ext cx="5840413" cy="4606925"/>
          </a:xfrm>
          <a:prstGeom prst="rect">
            <a:avLst/>
          </a:prstGeom>
          <a:noFill/>
          <a:ln w="9525">
            <a:noFill/>
            <a:miter lim="800000"/>
            <a:headEnd/>
            <a:tailEnd/>
          </a:ln>
        </p:spPr>
      </p:pic>
      <p:sp>
        <p:nvSpPr>
          <p:cNvPr id="12" name="Rectangle 11"/>
          <p:cNvSpPr/>
          <p:nvPr/>
        </p:nvSpPr>
        <p:spPr>
          <a:xfrm>
            <a:off x="3200400" y="4267200"/>
            <a:ext cx="1295400" cy="6096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a:solidFill>
                  <a:srgbClr val="000000"/>
                </a:solidFill>
                <a:ea typeface="宋体" pitchFamily="2" charset="-122"/>
              </a:rPr>
              <a:t>Number ‘3’</a:t>
            </a:r>
          </a:p>
        </p:txBody>
      </p:sp>
      <p:cxnSp>
        <p:nvCxnSpPr>
          <p:cNvPr id="14" name="Straight Arrow Connector 13"/>
          <p:cNvCxnSpPr>
            <a:stCxn id="12" idx="3"/>
          </p:cNvCxnSpPr>
          <p:nvPr/>
        </p:nvCxnSpPr>
        <p:spPr>
          <a:xfrm>
            <a:off x="4495800" y="4572000"/>
            <a:ext cx="533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5029200" y="3962400"/>
            <a:ext cx="1371600" cy="1143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a typeface="宋体" pitchFamily="2" charset="-122"/>
            </a:endParaRPr>
          </a:p>
        </p:txBody>
      </p:sp>
      <p:sp>
        <p:nvSpPr>
          <p:cNvPr id="17" name="Rectangle 16"/>
          <p:cNvSpPr/>
          <p:nvPr/>
        </p:nvSpPr>
        <p:spPr>
          <a:xfrm>
            <a:off x="2590800" y="2057400"/>
            <a:ext cx="1295400" cy="60960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a:solidFill>
                  <a:srgbClr val="000000"/>
                </a:solidFill>
                <a:ea typeface="宋体" pitchFamily="2" charset="-122"/>
              </a:rPr>
              <a:t>Number ‘0’</a:t>
            </a:r>
          </a:p>
        </p:txBody>
      </p:sp>
      <p:cxnSp>
        <p:nvCxnSpPr>
          <p:cNvPr id="18" name="Straight Arrow Connector 17"/>
          <p:cNvCxnSpPr>
            <a:endCxn id="20" idx="1"/>
          </p:cNvCxnSpPr>
          <p:nvPr/>
        </p:nvCxnSpPr>
        <p:spPr>
          <a:xfrm rot="16200000" flipH="1">
            <a:off x="3486150" y="2686050"/>
            <a:ext cx="571500" cy="533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4038600" y="2590800"/>
            <a:ext cx="13716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a typeface="宋体" pitchFamily="2" charset="-122"/>
            </a:endParaRPr>
          </a:p>
        </p:txBody>
      </p:sp>
      <p:sp>
        <p:nvSpPr>
          <p:cNvPr id="28" name="Rectangle 27"/>
          <p:cNvSpPr/>
          <p:nvPr/>
        </p:nvSpPr>
        <p:spPr>
          <a:xfrm>
            <a:off x="7391400" y="4648200"/>
            <a:ext cx="1295400" cy="6096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a:solidFill>
                  <a:srgbClr val="000000"/>
                </a:solidFill>
                <a:ea typeface="宋体" pitchFamily="2" charset="-122"/>
              </a:rPr>
              <a:t>Number ‘1’</a:t>
            </a:r>
          </a:p>
        </p:txBody>
      </p:sp>
      <p:sp>
        <p:nvSpPr>
          <p:cNvPr id="29" name="Rectangle 28"/>
          <p:cNvSpPr/>
          <p:nvPr/>
        </p:nvSpPr>
        <p:spPr>
          <a:xfrm>
            <a:off x="6781800" y="3505200"/>
            <a:ext cx="685800" cy="5334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a typeface="宋体" pitchFamily="2" charset="-122"/>
            </a:endParaRPr>
          </a:p>
        </p:txBody>
      </p:sp>
      <p:cxnSp>
        <p:nvCxnSpPr>
          <p:cNvPr id="30" name="Straight Arrow Connector 29"/>
          <p:cNvCxnSpPr>
            <a:stCxn id="28" idx="0"/>
            <a:endCxn id="29" idx="2"/>
          </p:cNvCxnSpPr>
          <p:nvPr/>
        </p:nvCxnSpPr>
        <p:spPr>
          <a:xfrm rot="16200000" flipV="1">
            <a:off x="7277100" y="3886200"/>
            <a:ext cx="609600" cy="914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061"/>
          <p:cNvSpPr>
            <a:spLocks noGrp="1" noChangeArrowheads="1"/>
          </p:cNvSpPr>
          <p:nvPr>
            <p:ph type="sldNum" sz="quarter" idx="10"/>
          </p:nvPr>
        </p:nvSpPr>
        <p:spPr>
          <a:noFill/>
        </p:spPr>
        <p:txBody>
          <a:bodyPr/>
          <a:lstStyle/>
          <a:p>
            <a:fld id="{941B060D-658D-479D-91C2-13EF47F90055}" type="slidenum">
              <a:rPr lang="en-US" altLang="zh-CN" smtClean="0">
                <a:latin typeface="Tahoma" pitchFamily="34" charset="0"/>
                <a:ea typeface="宋体" pitchFamily="2" charset="-122"/>
              </a:rPr>
              <a:pPr/>
              <a:t>44</a:t>
            </a:fld>
            <a:endParaRPr lang="en-US" altLang="zh-CN" smtClean="0">
              <a:latin typeface="Tahoma" pitchFamily="34" charset="0"/>
              <a:ea typeface="宋体" pitchFamily="2" charset="-122"/>
            </a:endParaRPr>
          </a:p>
        </p:txBody>
      </p:sp>
      <p:pic>
        <p:nvPicPr>
          <p:cNvPr id="47107" name="Picture 2"/>
          <p:cNvPicPr>
            <a:picLocks noChangeAspect="1" noChangeArrowheads="1"/>
          </p:cNvPicPr>
          <p:nvPr/>
        </p:nvPicPr>
        <p:blipFill>
          <a:blip r:embed="rId3"/>
          <a:srcRect/>
          <a:stretch>
            <a:fillRect/>
          </a:stretch>
        </p:blipFill>
        <p:spPr bwMode="auto">
          <a:xfrm>
            <a:off x="4600575" y="1600200"/>
            <a:ext cx="5381625" cy="4038600"/>
          </a:xfrm>
          <a:prstGeom prst="rect">
            <a:avLst/>
          </a:prstGeom>
          <a:noFill/>
          <a:ln w="9525">
            <a:noFill/>
            <a:miter lim="800000"/>
            <a:headEnd/>
            <a:tailEnd/>
          </a:ln>
        </p:spPr>
      </p:pic>
      <p:pic>
        <p:nvPicPr>
          <p:cNvPr id="47108" name="Picture 5"/>
          <p:cNvPicPr>
            <a:picLocks noChangeAspect="1" noChangeArrowheads="1"/>
          </p:cNvPicPr>
          <p:nvPr/>
        </p:nvPicPr>
        <p:blipFill>
          <a:blip r:embed="rId4"/>
          <a:srcRect/>
          <a:stretch>
            <a:fillRect/>
          </a:stretch>
        </p:blipFill>
        <p:spPr bwMode="auto">
          <a:xfrm>
            <a:off x="1093788" y="1600200"/>
            <a:ext cx="5383212" cy="4038600"/>
          </a:xfrm>
          <a:prstGeom prst="rect">
            <a:avLst/>
          </a:prstGeom>
          <a:noFill/>
          <a:ln w="9525">
            <a:noFill/>
            <a:miter lim="800000"/>
            <a:headEnd/>
            <a:tailEnd/>
          </a:ln>
        </p:spPr>
      </p:pic>
      <p:sp>
        <p:nvSpPr>
          <p:cNvPr id="47109" name="Text Box 9"/>
          <p:cNvSpPr txBox="1">
            <a:spLocks noChangeArrowheads="1"/>
          </p:cNvSpPr>
          <p:nvPr/>
        </p:nvSpPr>
        <p:spPr bwMode="auto">
          <a:xfrm>
            <a:off x="152400" y="1981200"/>
            <a:ext cx="1828800" cy="2443163"/>
          </a:xfrm>
          <a:prstGeom prst="rect">
            <a:avLst/>
          </a:prstGeom>
          <a:noFill/>
          <a:ln w="9525">
            <a:noFill/>
            <a:miter lim="800000"/>
            <a:headEnd/>
            <a:tailEnd/>
          </a:ln>
        </p:spPr>
        <p:txBody>
          <a:bodyPr>
            <a:spAutoFit/>
          </a:bodyPr>
          <a:lstStyle/>
          <a:p>
            <a:pPr>
              <a:spcBef>
                <a:spcPct val="50000"/>
              </a:spcBef>
            </a:pPr>
            <a:r>
              <a:rPr lang="en-US" altLang="zh-CN" sz="2800" i="1">
                <a:solidFill>
                  <a:srgbClr val="000099"/>
                </a:solidFill>
                <a:latin typeface="Times New Roman" pitchFamily="18" charset="0"/>
                <a:ea typeface="PMingLiU" pitchFamily="18" charset="-120"/>
              </a:rPr>
              <a:t>COIL-20</a:t>
            </a:r>
            <a:endParaRPr lang="en-US" altLang="zh-CN" sz="2800">
              <a:solidFill>
                <a:srgbClr val="000099"/>
              </a:solidFill>
              <a:latin typeface="Times New Roman" pitchFamily="18" charset="0"/>
              <a:ea typeface="PMingLiU" pitchFamily="18" charset="-120"/>
            </a:endParaRPr>
          </a:p>
          <a:p>
            <a:pPr>
              <a:spcBef>
                <a:spcPct val="50000"/>
              </a:spcBef>
            </a:pPr>
            <a:r>
              <a:rPr lang="en-US" altLang="zh-CN" sz="2800">
                <a:solidFill>
                  <a:srgbClr val="000099"/>
                </a:solidFill>
                <a:latin typeface="Times New Roman" pitchFamily="18" charset="0"/>
                <a:ea typeface="PMingLiU" pitchFamily="18" charset="-120"/>
              </a:rPr>
              <a:t>Object</a:t>
            </a:r>
          </a:p>
          <a:p>
            <a:pPr>
              <a:spcBef>
                <a:spcPct val="50000"/>
              </a:spcBef>
            </a:pPr>
            <a:r>
              <a:rPr lang="en-US" altLang="zh-CN" sz="2800">
                <a:solidFill>
                  <a:srgbClr val="000099"/>
                </a:solidFill>
                <a:latin typeface="Times New Roman" pitchFamily="18" charset="0"/>
                <a:ea typeface="PMingLiU" pitchFamily="18" charset="-120"/>
              </a:rPr>
              <a:t>Database</a:t>
            </a:r>
          </a:p>
          <a:p>
            <a:pPr>
              <a:spcBef>
                <a:spcPct val="50000"/>
              </a:spcBef>
            </a:pPr>
            <a:r>
              <a:rPr lang="en-US" altLang="zh-CN" sz="2800" i="1">
                <a:solidFill>
                  <a:srgbClr val="000099"/>
                </a:solidFill>
                <a:latin typeface="Times New Roman" pitchFamily="18" charset="0"/>
                <a:ea typeface="PMingLiU" pitchFamily="18" charset="-120"/>
              </a:rPr>
              <a:t>(n=1024)</a:t>
            </a:r>
            <a:endParaRPr lang="en-US" altLang="zh-TW" sz="2800" i="1">
              <a:solidFill>
                <a:srgbClr val="000099"/>
              </a:solidFill>
              <a:latin typeface="Times New Roman" pitchFamily="18" charset="0"/>
              <a:ea typeface="PMingLiU" pitchFamily="18" charset="-120"/>
            </a:endParaRPr>
          </a:p>
        </p:txBody>
      </p:sp>
      <p:sp>
        <p:nvSpPr>
          <p:cNvPr id="47110" name="Rectangle 2"/>
          <p:cNvSpPr>
            <a:spLocks noChangeArrowheads="1"/>
          </p:cNvSpPr>
          <p:nvPr/>
        </p:nvSpPr>
        <p:spPr bwMode="auto">
          <a:xfrm>
            <a:off x="152400" y="228600"/>
            <a:ext cx="8839200" cy="838200"/>
          </a:xfrm>
          <a:prstGeom prst="rect">
            <a:avLst/>
          </a:prstGeom>
          <a:noFill/>
          <a:ln w="9525">
            <a:noFill/>
            <a:miter lim="800000"/>
            <a:headEnd/>
            <a:tailEnd/>
          </a:ln>
        </p:spPr>
        <p:txBody>
          <a:bodyPr anchor="ctr"/>
          <a:lstStyle/>
          <a:p>
            <a:pPr algn="r"/>
            <a:r>
              <a:rPr lang="en-US" altLang="zh-CN" sz="4200">
                <a:solidFill>
                  <a:srgbClr val="000099"/>
                </a:solidFill>
                <a:latin typeface="Times New Roman" pitchFamily="18" charset="0"/>
                <a:ea typeface="PMingLiU" pitchFamily="18" charset="-120"/>
              </a:rPr>
              <a:t>Applications</a:t>
            </a:r>
            <a:r>
              <a:rPr lang="en-US" altLang="zh-CN" sz="4400">
                <a:solidFill>
                  <a:srgbClr val="000099"/>
                </a:solidFill>
                <a:latin typeface="Times New Roman" pitchFamily="18" charset="0"/>
                <a:ea typeface="PMingLiU" pitchFamily="18" charset="-120"/>
              </a:rPr>
              <a:t>  - </a:t>
            </a:r>
            <a:r>
              <a:rPr lang="en-US" altLang="zh-CN" sz="3600" i="1">
                <a:solidFill>
                  <a:srgbClr val="000099"/>
                </a:solidFill>
                <a:latin typeface="Times New Roman" pitchFamily="18" charset="0"/>
                <a:ea typeface="PMingLiU" pitchFamily="18" charset="-120"/>
              </a:rPr>
              <a:t>object manifold visualization</a:t>
            </a:r>
            <a:endParaRPr lang="en-US" altLang="zh-TW" sz="3600" i="1">
              <a:solidFill>
                <a:srgbClr val="000099"/>
              </a:solidFill>
              <a:latin typeface="Times New Roman" pitchFamily="18" charset="0"/>
              <a:ea typeface="PMingLiU" pitchFamily="18" charset="-120"/>
            </a:endParaRPr>
          </a:p>
        </p:txBody>
      </p:sp>
      <p:sp>
        <p:nvSpPr>
          <p:cNvPr id="47111" name="Text Box 9"/>
          <p:cNvSpPr txBox="1">
            <a:spLocks noChangeArrowheads="1"/>
          </p:cNvSpPr>
          <p:nvPr/>
        </p:nvSpPr>
        <p:spPr bwMode="auto">
          <a:xfrm>
            <a:off x="533400" y="6034088"/>
            <a:ext cx="8153400" cy="519112"/>
          </a:xfrm>
          <a:prstGeom prst="rect">
            <a:avLst/>
          </a:prstGeom>
          <a:noFill/>
          <a:ln w="9525">
            <a:noFill/>
            <a:miter lim="800000"/>
            <a:headEnd/>
            <a:tailEnd/>
          </a:ln>
        </p:spPr>
        <p:txBody>
          <a:bodyPr>
            <a:spAutoFit/>
          </a:bodyPr>
          <a:lstStyle/>
          <a:p>
            <a:pPr>
              <a:spcBef>
                <a:spcPct val="50000"/>
              </a:spcBef>
            </a:pPr>
            <a:r>
              <a:rPr lang="en-US" altLang="zh-CN" sz="2800">
                <a:solidFill>
                  <a:srgbClr val="000099"/>
                </a:solidFill>
                <a:latin typeface="Times New Roman" pitchFamily="18" charset="0"/>
                <a:ea typeface="PMingLiU" pitchFamily="18" charset="-120"/>
              </a:rPr>
              <a:t>Embeddings the objects into a </a:t>
            </a:r>
            <a:r>
              <a:rPr lang="en-US" altLang="zh-CN" sz="2800" i="1">
                <a:solidFill>
                  <a:srgbClr val="000099"/>
                </a:solidFill>
                <a:latin typeface="Times New Roman" pitchFamily="18" charset="0"/>
                <a:ea typeface="PMingLiU" pitchFamily="18" charset="-120"/>
              </a:rPr>
              <a:t>d</a:t>
            </a:r>
            <a:r>
              <a:rPr lang="en-US" altLang="zh-CN" sz="2800">
                <a:solidFill>
                  <a:srgbClr val="000099"/>
                </a:solidFill>
                <a:latin typeface="Times New Roman" pitchFamily="18" charset="0"/>
                <a:ea typeface="PMingLiU" pitchFamily="18" charset="-120"/>
              </a:rPr>
              <a:t>(=2) dimensional space</a:t>
            </a:r>
            <a:endParaRPr lang="en-US" altLang="zh-TW" sz="2800">
              <a:solidFill>
                <a:srgbClr val="000099"/>
              </a:solidFill>
              <a:latin typeface="Times New Roman" pitchFamily="18" charset="0"/>
              <a:ea typeface="PMingLiU" pitchFamily="18" charset="-120"/>
            </a:endParaRPr>
          </a:p>
        </p:txBody>
      </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061"/>
          <p:cNvSpPr>
            <a:spLocks noGrp="1" noChangeArrowheads="1"/>
          </p:cNvSpPr>
          <p:nvPr>
            <p:ph type="sldNum" sz="quarter" idx="10"/>
          </p:nvPr>
        </p:nvSpPr>
        <p:spPr>
          <a:noFill/>
        </p:spPr>
        <p:txBody>
          <a:bodyPr/>
          <a:lstStyle/>
          <a:p>
            <a:fld id="{3C4CAB1E-2770-48B3-AC0E-E3974DFDF7AE}" type="slidenum">
              <a:rPr lang="en-US" altLang="zh-CN" smtClean="0">
                <a:latin typeface="Tahoma" pitchFamily="34" charset="0"/>
                <a:ea typeface="宋体" pitchFamily="2" charset="-122"/>
              </a:rPr>
              <a:pPr/>
              <a:t>45</a:t>
            </a:fld>
            <a:endParaRPr lang="en-US" altLang="zh-CN" smtClean="0">
              <a:latin typeface="Tahoma" pitchFamily="34" charset="0"/>
              <a:ea typeface="宋体" pitchFamily="2" charset="-122"/>
            </a:endParaRPr>
          </a:p>
        </p:txBody>
      </p:sp>
      <p:sp>
        <p:nvSpPr>
          <p:cNvPr id="48131" name="Rectangle 2"/>
          <p:cNvSpPr>
            <a:spLocks noGrp="1" noChangeArrowheads="1"/>
          </p:cNvSpPr>
          <p:nvPr>
            <p:ph type="title"/>
          </p:nvPr>
        </p:nvSpPr>
        <p:spPr>
          <a:xfrm>
            <a:off x="0" y="304800"/>
            <a:ext cx="8991600" cy="838200"/>
          </a:xfrm>
        </p:spPr>
        <p:txBody>
          <a:bodyPr/>
          <a:lstStyle/>
          <a:p>
            <a:pPr eaLnBrk="1" hangingPunct="1"/>
            <a:r>
              <a:rPr lang="en-US" altLang="zh-CN" smtClean="0">
                <a:ea typeface="宋体" pitchFamily="2" charset="-122"/>
              </a:rPr>
              <a:t>Data Reduction 2: Numerosity Reduction</a:t>
            </a:r>
          </a:p>
        </p:txBody>
      </p:sp>
      <p:sp>
        <p:nvSpPr>
          <p:cNvPr id="48132" name="Rectangle 3"/>
          <p:cNvSpPr>
            <a:spLocks noGrp="1" noChangeArrowheads="1"/>
          </p:cNvSpPr>
          <p:nvPr>
            <p:ph type="body" idx="1"/>
          </p:nvPr>
        </p:nvSpPr>
        <p:spPr>
          <a:xfrm>
            <a:off x="304800" y="1524000"/>
            <a:ext cx="8229600" cy="5181600"/>
          </a:xfrm>
        </p:spPr>
        <p:txBody>
          <a:bodyPr/>
          <a:lstStyle/>
          <a:p>
            <a:pPr eaLnBrk="1" hangingPunct="1"/>
            <a:r>
              <a:rPr lang="en-US" altLang="zh-CN" sz="2400" smtClean="0">
                <a:ea typeface="宋体" pitchFamily="2" charset="-122"/>
              </a:rPr>
              <a:t>Reduce data volume by choosing alternative, </a:t>
            </a:r>
            <a:r>
              <a:rPr lang="en-US" altLang="zh-CN" sz="2400" i="1" smtClean="0">
                <a:ea typeface="宋体" pitchFamily="2" charset="-122"/>
              </a:rPr>
              <a:t>smaller forms</a:t>
            </a:r>
            <a:r>
              <a:rPr lang="en-US" altLang="zh-CN" sz="2400" smtClean="0">
                <a:ea typeface="宋体" pitchFamily="2" charset="-122"/>
              </a:rPr>
              <a:t> (in volume ) of data representation</a:t>
            </a:r>
          </a:p>
          <a:p>
            <a:pPr eaLnBrk="1" hangingPunct="1"/>
            <a:r>
              <a:rPr lang="en-US" altLang="zh-CN" sz="2400" b="1" smtClean="0">
                <a:ea typeface="宋体" pitchFamily="2" charset="-122"/>
              </a:rPr>
              <a:t>Parametric methods</a:t>
            </a:r>
            <a:r>
              <a:rPr lang="en-US" altLang="zh-CN" sz="2400" smtClean="0">
                <a:ea typeface="宋体" pitchFamily="2" charset="-122"/>
              </a:rPr>
              <a:t> (e.g., regression)</a:t>
            </a:r>
          </a:p>
          <a:p>
            <a:pPr lvl="1" eaLnBrk="1" hangingPunct="1"/>
            <a:r>
              <a:rPr lang="en-US" altLang="zh-CN" sz="2400" smtClean="0">
                <a:ea typeface="宋体" pitchFamily="2" charset="-122"/>
              </a:rPr>
              <a:t>Assume the data fits some model, estimate model parameters, store only the parameters, and discard the data (except possible outliers)</a:t>
            </a:r>
            <a:endParaRPr lang="en-US" altLang="zh-CN" sz="2400" smtClean="0">
              <a:ea typeface="宋体" pitchFamily="2" charset="-122"/>
              <a:sym typeface="Symbol" pitchFamily="18" charset="2"/>
            </a:endParaRPr>
          </a:p>
          <a:p>
            <a:pPr lvl="1" eaLnBrk="1" hangingPunct="1"/>
            <a:r>
              <a:rPr lang="en-US" altLang="zh-CN" sz="2400" smtClean="0">
                <a:ea typeface="宋体" pitchFamily="2" charset="-122"/>
              </a:rPr>
              <a:t>Ex.: Log-linear models—obtain value at a point in </a:t>
            </a:r>
            <a:r>
              <a:rPr lang="en-US" altLang="zh-CN" sz="2400" i="1" smtClean="0">
                <a:ea typeface="宋体" pitchFamily="2" charset="-122"/>
              </a:rPr>
              <a:t>m</a:t>
            </a:r>
            <a:r>
              <a:rPr lang="en-US" altLang="zh-CN" sz="2400" smtClean="0">
                <a:ea typeface="宋体" pitchFamily="2" charset="-122"/>
              </a:rPr>
              <a:t>-D space as the product on appropriate marginal subspaces </a:t>
            </a:r>
          </a:p>
          <a:p>
            <a:pPr eaLnBrk="1" hangingPunct="1"/>
            <a:r>
              <a:rPr lang="en-US" altLang="zh-CN" sz="2400" b="1" smtClean="0">
                <a:ea typeface="宋体" pitchFamily="2" charset="-122"/>
              </a:rPr>
              <a:t>Non-parametric</a:t>
            </a:r>
            <a:r>
              <a:rPr lang="en-US" altLang="zh-CN" sz="2400" smtClean="0">
                <a:ea typeface="宋体" pitchFamily="2" charset="-122"/>
              </a:rPr>
              <a:t> methods</a:t>
            </a:r>
            <a:r>
              <a:rPr lang="en-US" altLang="zh-CN" sz="2400" smtClean="0">
                <a:ea typeface="宋体" pitchFamily="2" charset="-122"/>
                <a:sym typeface="Symbol" pitchFamily="18" charset="2"/>
              </a:rPr>
              <a:t> </a:t>
            </a:r>
          </a:p>
          <a:p>
            <a:pPr lvl="1" eaLnBrk="1" hangingPunct="1"/>
            <a:r>
              <a:rPr lang="en-US" altLang="zh-CN" sz="2400" smtClean="0">
                <a:ea typeface="宋体" pitchFamily="2" charset="-122"/>
                <a:sym typeface="Symbol" pitchFamily="18" charset="2"/>
              </a:rPr>
              <a:t>Do not assume models</a:t>
            </a:r>
          </a:p>
          <a:p>
            <a:pPr lvl="1" eaLnBrk="1" hangingPunct="1"/>
            <a:r>
              <a:rPr lang="en-US" altLang="zh-CN" sz="2400" smtClean="0">
                <a:ea typeface="宋体" pitchFamily="2" charset="-122"/>
                <a:sym typeface="Symbol" pitchFamily="18" charset="2"/>
              </a:rPr>
              <a:t>Major families: histograms, clustering, sampling, … </a:t>
            </a:r>
          </a:p>
        </p:txBody>
      </p:sp>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061"/>
          <p:cNvSpPr>
            <a:spLocks noGrp="1" noChangeArrowheads="1"/>
          </p:cNvSpPr>
          <p:nvPr>
            <p:ph type="sldNum" sz="quarter" idx="10"/>
          </p:nvPr>
        </p:nvSpPr>
        <p:spPr>
          <a:noFill/>
        </p:spPr>
        <p:txBody>
          <a:bodyPr/>
          <a:lstStyle/>
          <a:p>
            <a:fld id="{33AE6761-8631-44EA-A0FF-9D9A3A2A4743}" type="slidenum">
              <a:rPr lang="en-US" altLang="zh-CN" smtClean="0">
                <a:latin typeface="Tahoma" pitchFamily="34" charset="0"/>
                <a:ea typeface="宋体" pitchFamily="2" charset="-122"/>
              </a:rPr>
              <a:pPr/>
              <a:t>46</a:t>
            </a:fld>
            <a:endParaRPr lang="en-US" altLang="zh-CN" smtClean="0">
              <a:latin typeface="Tahoma" pitchFamily="34" charset="0"/>
              <a:ea typeface="宋体" pitchFamily="2" charset="-122"/>
            </a:endParaRPr>
          </a:p>
        </p:txBody>
      </p:sp>
      <p:sp>
        <p:nvSpPr>
          <p:cNvPr id="49155" name="Rectangle 1026"/>
          <p:cNvSpPr>
            <a:spLocks noGrp="1" noChangeArrowheads="1"/>
          </p:cNvSpPr>
          <p:nvPr>
            <p:ph type="title"/>
          </p:nvPr>
        </p:nvSpPr>
        <p:spPr>
          <a:xfrm>
            <a:off x="609600" y="152400"/>
            <a:ext cx="7772400" cy="1066800"/>
          </a:xfrm>
        </p:spPr>
        <p:txBody>
          <a:bodyPr/>
          <a:lstStyle/>
          <a:p>
            <a:pPr eaLnBrk="1" hangingPunct="1"/>
            <a:r>
              <a:rPr lang="en-US" altLang="zh-CN" sz="3200" smtClean="0">
                <a:solidFill>
                  <a:srgbClr val="170981"/>
                </a:solidFill>
                <a:ea typeface="宋体" pitchFamily="2" charset="-122"/>
              </a:rPr>
              <a:t>Parametric Data Reduction: Regression and Log-Linear Models</a:t>
            </a:r>
          </a:p>
        </p:txBody>
      </p:sp>
      <p:sp>
        <p:nvSpPr>
          <p:cNvPr id="49156" name="Rectangle 1027"/>
          <p:cNvSpPr>
            <a:spLocks noGrp="1" noChangeArrowheads="1"/>
          </p:cNvSpPr>
          <p:nvPr>
            <p:ph type="body" idx="1"/>
          </p:nvPr>
        </p:nvSpPr>
        <p:spPr>
          <a:xfrm>
            <a:off x="457200" y="1373188"/>
            <a:ext cx="8229600" cy="5084762"/>
          </a:xfrm>
        </p:spPr>
        <p:txBody>
          <a:bodyPr/>
          <a:lstStyle/>
          <a:p>
            <a:pPr eaLnBrk="1" hangingPunct="1"/>
            <a:r>
              <a:rPr lang="en-US" altLang="zh-CN" sz="2400" b="1" smtClean="0">
                <a:ea typeface="宋体" pitchFamily="2" charset="-122"/>
              </a:rPr>
              <a:t>Linear regression</a:t>
            </a:r>
            <a:endParaRPr lang="en-US" altLang="zh-CN" sz="2400" smtClean="0">
              <a:ea typeface="宋体" pitchFamily="2" charset="-122"/>
            </a:endParaRPr>
          </a:p>
          <a:p>
            <a:pPr lvl="1" eaLnBrk="1" hangingPunct="1"/>
            <a:r>
              <a:rPr lang="en-US" altLang="zh-CN" sz="2400" smtClean="0">
                <a:ea typeface="宋体" pitchFamily="2" charset="-122"/>
              </a:rPr>
              <a:t>Data modeled to fit a straight line</a:t>
            </a:r>
          </a:p>
          <a:p>
            <a:pPr lvl="1" eaLnBrk="1" hangingPunct="1"/>
            <a:r>
              <a:rPr lang="en-US" altLang="zh-CN" sz="2400" smtClean="0">
                <a:ea typeface="宋体" pitchFamily="2" charset="-122"/>
              </a:rPr>
              <a:t>Often uses the least-square method to fit the line</a:t>
            </a:r>
          </a:p>
          <a:p>
            <a:pPr eaLnBrk="1" hangingPunct="1"/>
            <a:r>
              <a:rPr lang="en-US" altLang="zh-CN" sz="2400" b="1" smtClean="0">
                <a:ea typeface="宋体" pitchFamily="2" charset="-122"/>
                <a:sym typeface="Symbol" pitchFamily="18" charset="2"/>
              </a:rPr>
              <a:t>Multiple regression</a:t>
            </a:r>
            <a:endParaRPr lang="en-US" altLang="zh-CN" sz="2400" smtClean="0">
              <a:ea typeface="宋体" pitchFamily="2" charset="-122"/>
              <a:sym typeface="Symbol" pitchFamily="18" charset="2"/>
            </a:endParaRPr>
          </a:p>
          <a:p>
            <a:pPr lvl="1" eaLnBrk="1" hangingPunct="1"/>
            <a:r>
              <a:rPr lang="en-US" altLang="zh-CN" sz="2400" smtClean="0">
                <a:ea typeface="宋体" pitchFamily="2" charset="-122"/>
                <a:sym typeface="Symbol" pitchFamily="18" charset="2"/>
              </a:rPr>
              <a:t>Allows a response variable Y to be modeled as a linear function of multidimensional feature vector</a:t>
            </a:r>
          </a:p>
          <a:p>
            <a:pPr eaLnBrk="1" hangingPunct="1"/>
            <a:r>
              <a:rPr lang="en-US" altLang="zh-CN" sz="2400" b="1" smtClean="0">
                <a:ea typeface="宋体" pitchFamily="2" charset="-122"/>
                <a:sym typeface="Symbol" pitchFamily="18" charset="2"/>
              </a:rPr>
              <a:t>Log-linear model</a:t>
            </a:r>
            <a:endParaRPr lang="en-US" altLang="zh-CN" sz="2400" smtClean="0">
              <a:ea typeface="宋体" pitchFamily="2" charset="-122"/>
              <a:sym typeface="Symbol" pitchFamily="18" charset="2"/>
            </a:endParaRPr>
          </a:p>
          <a:p>
            <a:pPr lvl="1" eaLnBrk="1" hangingPunct="1"/>
            <a:r>
              <a:rPr lang="en-US" altLang="zh-CN" sz="2400" smtClean="0">
                <a:ea typeface="宋体" pitchFamily="2" charset="-122"/>
                <a:sym typeface="Symbol" pitchFamily="18" charset="2"/>
              </a:rPr>
              <a:t>Approximates discrete multidimensional probability distributions</a:t>
            </a: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061"/>
          <p:cNvSpPr>
            <a:spLocks noGrp="1" noChangeArrowheads="1"/>
          </p:cNvSpPr>
          <p:nvPr>
            <p:ph type="sldNum" sz="quarter" idx="12"/>
          </p:nvPr>
        </p:nvSpPr>
        <p:spPr>
          <a:noFill/>
        </p:spPr>
        <p:txBody>
          <a:bodyPr/>
          <a:lstStyle/>
          <a:p>
            <a:fld id="{358070D0-99E1-42A1-8344-1FEC877FBDCD}" type="slidenum">
              <a:rPr lang="en-US" altLang="zh-CN" smtClean="0">
                <a:ea typeface="宋体" pitchFamily="2" charset="-122"/>
              </a:rPr>
              <a:pPr/>
              <a:t>47</a:t>
            </a:fld>
            <a:endParaRPr lang="en-US" altLang="zh-CN" smtClean="0">
              <a:ea typeface="宋体" pitchFamily="2" charset="-122"/>
            </a:endParaRPr>
          </a:p>
        </p:txBody>
      </p:sp>
      <p:sp>
        <p:nvSpPr>
          <p:cNvPr id="50179" name="Rectangle 2"/>
          <p:cNvSpPr>
            <a:spLocks noGrp="1" noChangeArrowheads="1"/>
          </p:cNvSpPr>
          <p:nvPr>
            <p:ph type="title"/>
          </p:nvPr>
        </p:nvSpPr>
        <p:spPr>
          <a:xfrm>
            <a:off x="152400" y="304800"/>
            <a:ext cx="6248400" cy="609600"/>
          </a:xfrm>
        </p:spPr>
        <p:txBody>
          <a:bodyPr/>
          <a:lstStyle/>
          <a:p>
            <a:pPr eaLnBrk="1" hangingPunct="1"/>
            <a:r>
              <a:rPr lang="en-US" altLang="zh-CN" smtClean="0">
                <a:ea typeface="宋体" pitchFamily="2" charset="-122"/>
              </a:rPr>
              <a:t>Regression Analysis</a:t>
            </a:r>
          </a:p>
        </p:txBody>
      </p:sp>
      <p:sp>
        <p:nvSpPr>
          <p:cNvPr id="50180" name="Rectangle 28"/>
          <p:cNvSpPr>
            <a:spLocks noGrp="1" noChangeArrowheads="1"/>
          </p:cNvSpPr>
          <p:nvPr>
            <p:ph type="body" sz="half" idx="1"/>
          </p:nvPr>
        </p:nvSpPr>
        <p:spPr>
          <a:xfrm>
            <a:off x="304800" y="1295400"/>
            <a:ext cx="5410200" cy="5181600"/>
          </a:xfrm>
        </p:spPr>
        <p:txBody>
          <a:bodyPr/>
          <a:lstStyle/>
          <a:p>
            <a:pPr eaLnBrk="1" hangingPunct="1">
              <a:lnSpc>
                <a:spcPct val="130000"/>
              </a:lnSpc>
            </a:pPr>
            <a:r>
              <a:rPr lang="en-US" altLang="zh-CN" sz="2000" smtClean="0">
                <a:latin typeface="Calibri" pitchFamily="34" charset="0"/>
                <a:ea typeface="宋体" pitchFamily="2" charset="-122"/>
              </a:rPr>
              <a:t>Regression analysis:</a:t>
            </a:r>
            <a:r>
              <a:rPr lang="en-US" altLang="zh-CN" sz="2000" b="1" smtClean="0">
                <a:latin typeface="Calibri" pitchFamily="34" charset="0"/>
                <a:ea typeface="宋体" pitchFamily="2" charset="-122"/>
              </a:rPr>
              <a:t> </a:t>
            </a:r>
            <a:r>
              <a:rPr lang="en-US" altLang="zh-CN" sz="2000" smtClean="0">
                <a:latin typeface="Calibri" pitchFamily="34" charset="0"/>
                <a:ea typeface="宋体" pitchFamily="2" charset="-122"/>
              </a:rPr>
              <a:t>A collective name for techniques for the modeling and analysis of numerical data consisting of values of a </a:t>
            </a:r>
            <a:r>
              <a:rPr lang="en-US" altLang="zh-CN" sz="2000" b="1" i="1" smtClean="0">
                <a:latin typeface="Calibri" pitchFamily="34" charset="0"/>
                <a:ea typeface="宋体" pitchFamily="2" charset="-122"/>
              </a:rPr>
              <a:t>dependent variable</a:t>
            </a:r>
            <a:r>
              <a:rPr lang="en-US" altLang="zh-CN" sz="2000" b="1" smtClean="0">
                <a:latin typeface="Calibri" pitchFamily="34" charset="0"/>
                <a:ea typeface="宋体" pitchFamily="2" charset="-122"/>
              </a:rPr>
              <a:t> </a:t>
            </a:r>
            <a:r>
              <a:rPr lang="en-US" altLang="zh-CN" sz="2000" smtClean="0">
                <a:latin typeface="Calibri" pitchFamily="34" charset="0"/>
                <a:ea typeface="宋体" pitchFamily="2" charset="-122"/>
              </a:rPr>
              <a:t>(also called </a:t>
            </a:r>
            <a:r>
              <a:rPr lang="en-US" altLang="zh-CN" sz="2000" b="1" i="1" smtClean="0">
                <a:latin typeface="Calibri" pitchFamily="34" charset="0"/>
                <a:ea typeface="宋体" pitchFamily="2" charset="-122"/>
              </a:rPr>
              <a:t>response variable</a:t>
            </a:r>
            <a:r>
              <a:rPr lang="en-US" altLang="zh-CN" sz="2000" b="1" smtClean="0">
                <a:latin typeface="Calibri" pitchFamily="34" charset="0"/>
                <a:ea typeface="宋体" pitchFamily="2" charset="-122"/>
              </a:rPr>
              <a:t> </a:t>
            </a:r>
            <a:r>
              <a:rPr lang="en-US" altLang="zh-CN" sz="2000" smtClean="0">
                <a:latin typeface="Calibri" pitchFamily="34" charset="0"/>
                <a:ea typeface="宋体" pitchFamily="2" charset="-122"/>
              </a:rPr>
              <a:t>or </a:t>
            </a:r>
            <a:r>
              <a:rPr lang="en-US" altLang="zh-CN" sz="2000" i="1" smtClean="0">
                <a:latin typeface="Calibri" pitchFamily="34" charset="0"/>
                <a:ea typeface="宋体" pitchFamily="2" charset="-122"/>
              </a:rPr>
              <a:t>measurement</a:t>
            </a:r>
            <a:r>
              <a:rPr lang="en-US" altLang="zh-CN" sz="2000" smtClean="0">
                <a:latin typeface="Calibri" pitchFamily="34" charset="0"/>
                <a:ea typeface="宋体" pitchFamily="2" charset="-122"/>
              </a:rPr>
              <a:t>) and of one or more </a:t>
            </a:r>
            <a:r>
              <a:rPr lang="en-US" altLang="zh-CN" sz="2000" i="1" smtClean="0">
                <a:latin typeface="Calibri" pitchFamily="34" charset="0"/>
                <a:ea typeface="宋体" pitchFamily="2" charset="-122"/>
              </a:rPr>
              <a:t>independent variables</a:t>
            </a:r>
            <a:r>
              <a:rPr lang="en-US" altLang="zh-CN" sz="2000" smtClean="0">
                <a:latin typeface="Calibri" pitchFamily="34" charset="0"/>
                <a:ea typeface="宋体" pitchFamily="2" charset="-122"/>
              </a:rPr>
              <a:t> (aka. </a:t>
            </a:r>
            <a:r>
              <a:rPr lang="en-US" altLang="zh-CN" sz="2000" b="1" i="1" smtClean="0">
                <a:latin typeface="Calibri" pitchFamily="34" charset="0"/>
                <a:ea typeface="宋体" pitchFamily="2" charset="-122"/>
              </a:rPr>
              <a:t>explanatory variables</a:t>
            </a:r>
            <a:r>
              <a:rPr lang="en-US" altLang="zh-CN" sz="2000" b="1" smtClean="0">
                <a:latin typeface="Calibri" pitchFamily="34" charset="0"/>
                <a:ea typeface="宋体" pitchFamily="2" charset="-122"/>
              </a:rPr>
              <a:t> </a:t>
            </a:r>
            <a:r>
              <a:rPr lang="en-US" altLang="zh-CN" sz="2000" smtClean="0">
                <a:latin typeface="Calibri" pitchFamily="34" charset="0"/>
                <a:ea typeface="宋体" pitchFamily="2" charset="-122"/>
              </a:rPr>
              <a:t>or </a:t>
            </a:r>
            <a:r>
              <a:rPr lang="en-US" altLang="zh-CN" sz="2000" b="1" i="1" smtClean="0">
                <a:latin typeface="Calibri" pitchFamily="34" charset="0"/>
                <a:ea typeface="宋体" pitchFamily="2" charset="-122"/>
              </a:rPr>
              <a:t>predictors</a:t>
            </a:r>
            <a:r>
              <a:rPr lang="en-US" altLang="zh-CN" sz="2000" smtClean="0">
                <a:latin typeface="Calibri" pitchFamily="34" charset="0"/>
                <a:ea typeface="宋体" pitchFamily="2" charset="-122"/>
              </a:rPr>
              <a:t>)</a:t>
            </a:r>
          </a:p>
          <a:p>
            <a:pPr eaLnBrk="1" hangingPunct="1">
              <a:lnSpc>
                <a:spcPct val="130000"/>
              </a:lnSpc>
            </a:pPr>
            <a:r>
              <a:rPr lang="en-US" altLang="zh-CN" sz="2000" smtClean="0">
                <a:latin typeface="Calibri" pitchFamily="34" charset="0"/>
                <a:ea typeface="宋体" pitchFamily="2" charset="-122"/>
              </a:rPr>
              <a:t>The parameters are estimated so as to give a "</a:t>
            </a:r>
            <a:r>
              <a:rPr lang="en-US" altLang="zh-CN" sz="2000" b="1" smtClean="0">
                <a:latin typeface="Calibri" pitchFamily="34" charset="0"/>
                <a:ea typeface="宋体" pitchFamily="2" charset="-122"/>
              </a:rPr>
              <a:t>best fit</a:t>
            </a:r>
            <a:r>
              <a:rPr lang="en-US" altLang="zh-CN" sz="2000" smtClean="0">
                <a:latin typeface="Calibri" pitchFamily="34" charset="0"/>
                <a:ea typeface="宋体" pitchFamily="2" charset="-122"/>
              </a:rPr>
              <a:t>" of the data</a:t>
            </a:r>
          </a:p>
          <a:p>
            <a:pPr eaLnBrk="1" hangingPunct="1">
              <a:lnSpc>
                <a:spcPct val="130000"/>
              </a:lnSpc>
            </a:pPr>
            <a:r>
              <a:rPr lang="en-US" altLang="zh-CN" sz="2000" smtClean="0">
                <a:latin typeface="Calibri" pitchFamily="34" charset="0"/>
                <a:ea typeface="宋体" pitchFamily="2" charset="-122"/>
              </a:rPr>
              <a:t>Most commonly the best fit is evaluated by using the </a:t>
            </a:r>
            <a:r>
              <a:rPr lang="en-US" altLang="zh-CN" sz="2000" b="1" i="1" smtClean="0">
                <a:latin typeface="Calibri" pitchFamily="34" charset="0"/>
                <a:ea typeface="宋体" pitchFamily="2" charset="-122"/>
              </a:rPr>
              <a:t>least squares method</a:t>
            </a:r>
            <a:r>
              <a:rPr lang="en-US" altLang="zh-CN" sz="2000" smtClean="0">
                <a:latin typeface="Calibri" pitchFamily="34" charset="0"/>
                <a:ea typeface="宋体" pitchFamily="2" charset="-122"/>
              </a:rPr>
              <a:t>, but other criteria have also been used</a:t>
            </a:r>
          </a:p>
        </p:txBody>
      </p:sp>
      <p:sp>
        <p:nvSpPr>
          <p:cNvPr id="50181" name="Rectangle 31"/>
          <p:cNvSpPr>
            <a:spLocks noGrp="1" noChangeArrowheads="1"/>
          </p:cNvSpPr>
          <p:nvPr>
            <p:ph type="body" sz="half" idx="2"/>
          </p:nvPr>
        </p:nvSpPr>
        <p:spPr>
          <a:xfrm>
            <a:off x="5334000" y="3962400"/>
            <a:ext cx="3810000" cy="2286000"/>
          </a:xfrm>
        </p:spPr>
        <p:txBody>
          <a:bodyPr/>
          <a:lstStyle/>
          <a:p>
            <a:pPr eaLnBrk="1" hangingPunct="1">
              <a:lnSpc>
                <a:spcPct val="110000"/>
              </a:lnSpc>
            </a:pPr>
            <a:r>
              <a:rPr lang="en-US" altLang="zh-CN" sz="2000" smtClean="0">
                <a:latin typeface="Calibri" pitchFamily="34" charset="0"/>
                <a:ea typeface="宋体" pitchFamily="2" charset="-122"/>
              </a:rPr>
              <a:t>Used for prediction (including forecasting of time-series data), inference, hypothesis testing, and modeling of causal (</a:t>
            </a:r>
            <a:r>
              <a:rPr lang="zh-CN" altLang="en-US" sz="2000" smtClean="0">
                <a:latin typeface="Calibri" pitchFamily="34" charset="0"/>
                <a:ea typeface="宋体" pitchFamily="2" charset="-122"/>
              </a:rPr>
              <a:t>因果</a:t>
            </a:r>
            <a:r>
              <a:rPr lang="en-US" altLang="zh-CN" sz="2000" smtClean="0">
                <a:latin typeface="Calibri" pitchFamily="34" charset="0"/>
                <a:ea typeface="宋体" pitchFamily="2" charset="-122"/>
              </a:rPr>
              <a:t>) relationships</a:t>
            </a:r>
            <a:endParaRPr lang="en-US" altLang="zh-CN" sz="2400" smtClean="0">
              <a:latin typeface="Calibri" pitchFamily="34" charset="0"/>
              <a:ea typeface="宋体" pitchFamily="2" charset="-122"/>
            </a:endParaRPr>
          </a:p>
        </p:txBody>
      </p:sp>
      <p:sp>
        <p:nvSpPr>
          <p:cNvPr id="50182" name="Text Box 20"/>
          <p:cNvSpPr txBox="1">
            <a:spLocks noChangeArrowheads="1"/>
          </p:cNvSpPr>
          <p:nvPr/>
        </p:nvSpPr>
        <p:spPr bwMode="auto">
          <a:xfrm>
            <a:off x="5791200" y="0"/>
            <a:ext cx="336550" cy="457200"/>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y</a:t>
            </a:r>
          </a:p>
        </p:txBody>
      </p:sp>
      <p:grpSp>
        <p:nvGrpSpPr>
          <p:cNvPr id="50183" name="Group 30"/>
          <p:cNvGrpSpPr>
            <a:grpSpLocks/>
          </p:cNvGrpSpPr>
          <p:nvPr/>
        </p:nvGrpSpPr>
        <p:grpSpPr bwMode="auto">
          <a:xfrm>
            <a:off x="5486400" y="254000"/>
            <a:ext cx="3363913" cy="3175000"/>
            <a:chOff x="3456" y="64"/>
            <a:chExt cx="2119" cy="2000"/>
          </a:xfrm>
        </p:grpSpPr>
        <p:sp>
          <p:nvSpPr>
            <p:cNvPr id="50184" name="Line 3"/>
            <p:cNvSpPr>
              <a:spLocks noChangeShapeType="1"/>
            </p:cNvSpPr>
            <p:nvPr/>
          </p:nvSpPr>
          <p:spPr bwMode="auto">
            <a:xfrm flipV="1">
              <a:off x="3456" y="1776"/>
              <a:ext cx="2064" cy="0"/>
            </a:xfrm>
            <a:prstGeom prst="line">
              <a:avLst/>
            </a:prstGeom>
            <a:noFill/>
            <a:ln w="9525">
              <a:solidFill>
                <a:schemeClr val="tx1"/>
              </a:solidFill>
              <a:round/>
              <a:headEnd/>
              <a:tailEnd type="triangle" w="med" len="med"/>
            </a:ln>
          </p:spPr>
          <p:txBody>
            <a:bodyPr/>
            <a:lstStyle/>
            <a:p>
              <a:endParaRPr lang="zh-CN" altLang="en-US"/>
            </a:p>
          </p:txBody>
        </p:sp>
        <p:sp>
          <p:nvSpPr>
            <p:cNvPr id="50185" name="Line 4"/>
            <p:cNvSpPr>
              <a:spLocks noChangeShapeType="1"/>
            </p:cNvSpPr>
            <p:nvPr/>
          </p:nvSpPr>
          <p:spPr bwMode="auto">
            <a:xfrm flipV="1">
              <a:off x="3648" y="64"/>
              <a:ext cx="1" cy="2000"/>
            </a:xfrm>
            <a:prstGeom prst="line">
              <a:avLst/>
            </a:prstGeom>
            <a:noFill/>
            <a:ln w="9525">
              <a:solidFill>
                <a:schemeClr val="tx1"/>
              </a:solidFill>
              <a:round/>
              <a:headEnd/>
              <a:tailEnd type="triangle" w="med" len="med"/>
            </a:ln>
          </p:spPr>
          <p:txBody>
            <a:bodyPr/>
            <a:lstStyle/>
            <a:p>
              <a:endParaRPr lang="zh-CN" altLang="en-US"/>
            </a:p>
          </p:txBody>
        </p:sp>
        <p:sp>
          <p:nvSpPr>
            <p:cNvPr id="50186" name="Oval 5"/>
            <p:cNvSpPr>
              <a:spLocks noChangeArrowheads="1"/>
            </p:cNvSpPr>
            <p:nvPr/>
          </p:nvSpPr>
          <p:spPr bwMode="auto">
            <a:xfrm flipV="1">
              <a:off x="4522" y="1116"/>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87" name="Oval 6"/>
            <p:cNvSpPr>
              <a:spLocks noChangeArrowheads="1"/>
            </p:cNvSpPr>
            <p:nvPr/>
          </p:nvSpPr>
          <p:spPr bwMode="auto">
            <a:xfrm flipV="1">
              <a:off x="4259" y="1182"/>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88" name="Oval 7"/>
            <p:cNvSpPr>
              <a:spLocks noChangeArrowheads="1"/>
            </p:cNvSpPr>
            <p:nvPr/>
          </p:nvSpPr>
          <p:spPr bwMode="auto">
            <a:xfrm flipV="1">
              <a:off x="4149" y="600"/>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89" name="Oval 8"/>
            <p:cNvSpPr>
              <a:spLocks noChangeArrowheads="1"/>
            </p:cNvSpPr>
            <p:nvPr/>
          </p:nvSpPr>
          <p:spPr bwMode="auto">
            <a:xfrm flipV="1">
              <a:off x="4039" y="1477"/>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0" name="Oval 9"/>
            <p:cNvSpPr>
              <a:spLocks noChangeArrowheads="1"/>
            </p:cNvSpPr>
            <p:nvPr/>
          </p:nvSpPr>
          <p:spPr bwMode="auto">
            <a:xfrm flipV="1">
              <a:off x="4588" y="894"/>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1" name="Oval 10"/>
            <p:cNvSpPr>
              <a:spLocks noChangeArrowheads="1"/>
            </p:cNvSpPr>
            <p:nvPr/>
          </p:nvSpPr>
          <p:spPr bwMode="auto">
            <a:xfrm flipV="1">
              <a:off x="4715" y="722"/>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2" name="Oval 11"/>
            <p:cNvSpPr>
              <a:spLocks noChangeArrowheads="1"/>
            </p:cNvSpPr>
            <p:nvPr/>
          </p:nvSpPr>
          <p:spPr bwMode="auto">
            <a:xfrm flipV="1">
              <a:off x="3813" y="1538"/>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3" name="Oval 12"/>
            <p:cNvSpPr>
              <a:spLocks noChangeArrowheads="1"/>
            </p:cNvSpPr>
            <p:nvPr/>
          </p:nvSpPr>
          <p:spPr bwMode="auto">
            <a:xfrm flipV="1">
              <a:off x="4917" y="719"/>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4" name="Oval 13"/>
            <p:cNvSpPr>
              <a:spLocks noChangeArrowheads="1"/>
            </p:cNvSpPr>
            <p:nvPr/>
          </p:nvSpPr>
          <p:spPr bwMode="auto">
            <a:xfrm flipV="1">
              <a:off x="4930" y="568"/>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5" name="Oval 14"/>
            <p:cNvSpPr>
              <a:spLocks noChangeArrowheads="1"/>
            </p:cNvSpPr>
            <p:nvPr/>
          </p:nvSpPr>
          <p:spPr bwMode="auto">
            <a:xfrm flipV="1">
              <a:off x="5191" y="551"/>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6" name="Oval 15"/>
            <p:cNvSpPr>
              <a:spLocks noChangeArrowheads="1"/>
            </p:cNvSpPr>
            <p:nvPr/>
          </p:nvSpPr>
          <p:spPr bwMode="auto">
            <a:xfrm flipV="1">
              <a:off x="3785" y="1706"/>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7" name="Oval 16"/>
            <p:cNvSpPr>
              <a:spLocks noChangeArrowheads="1"/>
            </p:cNvSpPr>
            <p:nvPr/>
          </p:nvSpPr>
          <p:spPr bwMode="auto">
            <a:xfrm flipV="1">
              <a:off x="5178" y="393"/>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8" name="Oval 17"/>
            <p:cNvSpPr>
              <a:spLocks noChangeArrowheads="1"/>
            </p:cNvSpPr>
            <p:nvPr/>
          </p:nvSpPr>
          <p:spPr bwMode="auto">
            <a:xfrm flipV="1">
              <a:off x="5386" y="314"/>
              <a:ext cx="27" cy="27"/>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0199" name="Line 18"/>
            <p:cNvSpPr>
              <a:spLocks noChangeShapeType="1"/>
            </p:cNvSpPr>
            <p:nvPr/>
          </p:nvSpPr>
          <p:spPr bwMode="auto">
            <a:xfrm flipV="1">
              <a:off x="3638" y="259"/>
              <a:ext cx="1831" cy="1430"/>
            </a:xfrm>
            <a:prstGeom prst="line">
              <a:avLst/>
            </a:prstGeom>
            <a:noFill/>
            <a:ln w="9525">
              <a:solidFill>
                <a:schemeClr val="tx2"/>
              </a:solidFill>
              <a:round/>
              <a:headEnd/>
              <a:tailEnd/>
            </a:ln>
          </p:spPr>
          <p:txBody>
            <a:bodyPr/>
            <a:lstStyle/>
            <a:p>
              <a:endParaRPr lang="zh-CN" altLang="en-US"/>
            </a:p>
          </p:txBody>
        </p:sp>
        <p:sp>
          <p:nvSpPr>
            <p:cNvPr id="50200" name="Text Box 19"/>
            <p:cNvSpPr txBox="1">
              <a:spLocks noChangeArrowheads="1"/>
            </p:cNvSpPr>
            <p:nvPr/>
          </p:nvSpPr>
          <p:spPr bwMode="auto">
            <a:xfrm>
              <a:off x="5328" y="1728"/>
              <a:ext cx="212"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x</a:t>
              </a:r>
            </a:p>
          </p:txBody>
        </p:sp>
        <p:sp>
          <p:nvSpPr>
            <p:cNvPr id="50201" name="Text Box 21"/>
            <p:cNvSpPr txBox="1">
              <a:spLocks noChangeArrowheads="1"/>
            </p:cNvSpPr>
            <p:nvPr/>
          </p:nvSpPr>
          <p:spPr bwMode="auto">
            <a:xfrm>
              <a:off x="4763" y="1063"/>
              <a:ext cx="812"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y = x + 1</a:t>
              </a:r>
            </a:p>
          </p:txBody>
        </p:sp>
        <p:sp>
          <p:nvSpPr>
            <p:cNvPr id="50202" name="Line 22"/>
            <p:cNvSpPr>
              <a:spLocks noChangeShapeType="1"/>
            </p:cNvSpPr>
            <p:nvPr/>
          </p:nvSpPr>
          <p:spPr bwMode="auto">
            <a:xfrm>
              <a:off x="4163" y="609"/>
              <a:ext cx="0" cy="1203"/>
            </a:xfrm>
            <a:prstGeom prst="line">
              <a:avLst/>
            </a:prstGeom>
            <a:noFill/>
            <a:ln w="9525">
              <a:solidFill>
                <a:srgbClr val="006666"/>
              </a:solidFill>
              <a:prstDash val="dash"/>
              <a:round/>
              <a:headEnd/>
              <a:tailEnd/>
            </a:ln>
          </p:spPr>
          <p:txBody>
            <a:bodyPr/>
            <a:lstStyle/>
            <a:p>
              <a:endParaRPr lang="zh-CN" altLang="en-US"/>
            </a:p>
          </p:txBody>
        </p:sp>
        <p:sp>
          <p:nvSpPr>
            <p:cNvPr id="50203" name="Line 23"/>
            <p:cNvSpPr>
              <a:spLocks noChangeShapeType="1"/>
            </p:cNvSpPr>
            <p:nvPr/>
          </p:nvSpPr>
          <p:spPr bwMode="auto">
            <a:xfrm flipH="1">
              <a:off x="3649" y="619"/>
              <a:ext cx="504" cy="0"/>
            </a:xfrm>
            <a:prstGeom prst="line">
              <a:avLst/>
            </a:prstGeom>
            <a:noFill/>
            <a:ln w="9525">
              <a:solidFill>
                <a:srgbClr val="006666"/>
              </a:solidFill>
              <a:prstDash val="dash"/>
              <a:round/>
              <a:headEnd/>
              <a:tailEnd/>
            </a:ln>
          </p:spPr>
          <p:txBody>
            <a:bodyPr/>
            <a:lstStyle/>
            <a:p>
              <a:endParaRPr lang="zh-CN" altLang="en-US"/>
            </a:p>
          </p:txBody>
        </p:sp>
        <p:sp>
          <p:nvSpPr>
            <p:cNvPr id="50204" name="Line 24"/>
            <p:cNvSpPr>
              <a:spLocks noChangeShapeType="1"/>
            </p:cNvSpPr>
            <p:nvPr/>
          </p:nvSpPr>
          <p:spPr bwMode="auto">
            <a:xfrm flipH="1">
              <a:off x="3639" y="1256"/>
              <a:ext cx="514" cy="0"/>
            </a:xfrm>
            <a:prstGeom prst="line">
              <a:avLst/>
            </a:prstGeom>
            <a:noFill/>
            <a:ln w="9525">
              <a:solidFill>
                <a:srgbClr val="006666"/>
              </a:solidFill>
              <a:prstDash val="dash"/>
              <a:round/>
              <a:headEnd/>
              <a:tailEnd/>
            </a:ln>
          </p:spPr>
          <p:txBody>
            <a:bodyPr/>
            <a:lstStyle/>
            <a:p>
              <a:endParaRPr lang="zh-CN" altLang="en-US"/>
            </a:p>
          </p:txBody>
        </p:sp>
        <p:sp>
          <p:nvSpPr>
            <p:cNvPr id="50205" name="Text Box 25"/>
            <p:cNvSpPr txBox="1">
              <a:spLocks noChangeArrowheads="1"/>
            </p:cNvSpPr>
            <p:nvPr/>
          </p:nvSpPr>
          <p:spPr bwMode="auto">
            <a:xfrm>
              <a:off x="4115" y="1814"/>
              <a:ext cx="312" cy="250"/>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ea typeface="宋体" pitchFamily="2" charset="-122"/>
                </a:rPr>
                <a:t>X1</a:t>
              </a:r>
            </a:p>
          </p:txBody>
        </p:sp>
        <p:sp>
          <p:nvSpPr>
            <p:cNvPr id="50206" name="Text Box 26"/>
            <p:cNvSpPr txBox="1">
              <a:spLocks noChangeArrowheads="1"/>
            </p:cNvSpPr>
            <p:nvPr/>
          </p:nvSpPr>
          <p:spPr bwMode="auto">
            <a:xfrm>
              <a:off x="3600" y="432"/>
              <a:ext cx="312" cy="250"/>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ea typeface="宋体" pitchFamily="2" charset="-122"/>
                </a:rPr>
                <a:t>Y1</a:t>
              </a:r>
            </a:p>
          </p:txBody>
        </p:sp>
        <p:sp>
          <p:nvSpPr>
            <p:cNvPr id="50207" name="Text Box 27"/>
            <p:cNvSpPr txBox="1">
              <a:spLocks noChangeArrowheads="1"/>
            </p:cNvSpPr>
            <p:nvPr/>
          </p:nvSpPr>
          <p:spPr bwMode="auto">
            <a:xfrm>
              <a:off x="3619" y="1008"/>
              <a:ext cx="365" cy="250"/>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ea typeface="宋体" pitchFamily="2" charset="-122"/>
                </a:rPr>
                <a:t>Y1’</a:t>
              </a:r>
            </a:p>
          </p:txBody>
        </p:sp>
      </p:gr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061"/>
          <p:cNvSpPr>
            <a:spLocks noGrp="1" noChangeArrowheads="1"/>
          </p:cNvSpPr>
          <p:nvPr>
            <p:ph type="sldNum" sz="quarter" idx="10"/>
          </p:nvPr>
        </p:nvSpPr>
        <p:spPr>
          <a:noFill/>
        </p:spPr>
        <p:txBody>
          <a:bodyPr/>
          <a:lstStyle/>
          <a:p>
            <a:fld id="{0930CDBF-1A60-4BD9-B4A9-B1BFE2107100}" type="slidenum">
              <a:rPr lang="en-US" altLang="zh-CN" smtClean="0">
                <a:latin typeface="Tahoma" pitchFamily="34" charset="0"/>
                <a:ea typeface="宋体" pitchFamily="2" charset="-122"/>
              </a:rPr>
              <a:pPr/>
              <a:t>48</a:t>
            </a:fld>
            <a:endParaRPr lang="en-US" altLang="zh-CN" smtClean="0">
              <a:latin typeface="Tahoma" pitchFamily="34" charset="0"/>
              <a:ea typeface="宋体" pitchFamily="2" charset="-122"/>
            </a:endParaRPr>
          </a:p>
        </p:txBody>
      </p:sp>
      <p:sp>
        <p:nvSpPr>
          <p:cNvPr id="51203" name="Rectangle 2"/>
          <p:cNvSpPr>
            <a:spLocks noGrp="1" noChangeArrowheads="1"/>
          </p:cNvSpPr>
          <p:nvPr>
            <p:ph type="body" idx="1"/>
          </p:nvPr>
        </p:nvSpPr>
        <p:spPr>
          <a:xfrm>
            <a:off x="381000" y="1295400"/>
            <a:ext cx="8534400" cy="5257800"/>
          </a:xfrm>
          <a:noFill/>
        </p:spPr>
        <p:txBody>
          <a:bodyPr lIns="92075" tIns="46038" rIns="92075" bIns="46038"/>
          <a:lstStyle/>
          <a:p>
            <a:pPr eaLnBrk="1" hangingPunct="1">
              <a:lnSpc>
                <a:spcPct val="120000"/>
              </a:lnSpc>
            </a:pPr>
            <a:r>
              <a:rPr lang="en-US" altLang="zh-CN" sz="2000" u="sng" smtClean="0">
                <a:ea typeface="宋体" pitchFamily="2" charset="-122"/>
              </a:rPr>
              <a:t>Linear regression</a:t>
            </a:r>
            <a:r>
              <a:rPr lang="en-US" altLang="zh-CN" sz="2000" smtClean="0">
                <a:ea typeface="宋体" pitchFamily="2" charset="-122"/>
              </a:rPr>
              <a:t>: </a:t>
            </a:r>
            <a:r>
              <a:rPr lang="en-US" altLang="zh-CN" sz="2000" i="1" smtClean="0">
                <a:ea typeface="宋体" pitchFamily="2" charset="-122"/>
              </a:rPr>
              <a:t>Y = </a:t>
            </a:r>
            <a:r>
              <a:rPr lang="en-US" altLang="zh-CN" sz="2000" i="1" smtClean="0">
                <a:ea typeface="宋体" pitchFamily="2" charset="-122"/>
                <a:sym typeface="Symbol" pitchFamily="18" charset="2"/>
              </a:rPr>
              <a:t>w X + b</a:t>
            </a:r>
            <a:endParaRPr lang="en-US" altLang="zh-CN" sz="2000" i="1" smtClean="0">
              <a:ea typeface="宋体" pitchFamily="2" charset="-122"/>
            </a:endParaRPr>
          </a:p>
          <a:p>
            <a:pPr lvl="1" eaLnBrk="1" hangingPunct="1">
              <a:lnSpc>
                <a:spcPct val="120000"/>
              </a:lnSpc>
            </a:pPr>
            <a:r>
              <a:rPr lang="en-US" altLang="zh-CN" sz="2000" smtClean="0">
                <a:ea typeface="宋体" pitchFamily="2" charset="-122"/>
              </a:rPr>
              <a:t>Two regression coefficients, </a:t>
            </a:r>
            <a:r>
              <a:rPr lang="en-US" altLang="zh-CN" sz="2000" i="1" smtClean="0">
                <a:ea typeface="宋体" pitchFamily="2" charset="-122"/>
                <a:sym typeface="Symbol" pitchFamily="18" charset="2"/>
              </a:rPr>
              <a:t>w</a:t>
            </a:r>
            <a:r>
              <a:rPr lang="en-US" altLang="zh-CN" sz="2000" smtClean="0">
                <a:ea typeface="宋体" pitchFamily="2" charset="-122"/>
                <a:sym typeface="Symbol" pitchFamily="18" charset="2"/>
              </a:rPr>
              <a:t> and </a:t>
            </a:r>
            <a:r>
              <a:rPr lang="en-US" altLang="zh-CN" sz="2000" i="1" smtClean="0">
                <a:ea typeface="宋体" pitchFamily="2" charset="-122"/>
                <a:sym typeface="Symbol" pitchFamily="18" charset="2"/>
              </a:rPr>
              <a:t>b,</a:t>
            </a:r>
            <a:r>
              <a:rPr lang="en-US" altLang="zh-CN" sz="2000" smtClean="0">
                <a:ea typeface="宋体" pitchFamily="2" charset="-122"/>
              </a:rPr>
              <a:t> specify the line and are to be estimated by using the data at hand</a:t>
            </a:r>
          </a:p>
          <a:p>
            <a:pPr lvl="1" eaLnBrk="1" hangingPunct="1">
              <a:lnSpc>
                <a:spcPct val="120000"/>
              </a:lnSpc>
            </a:pPr>
            <a:r>
              <a:rPr lang="en-US" altLang="zh-CN" sz="2000" smtClean="0">
                <a:ea typeface="宋体" pitchFamily="2" charset="-122"/>
              </a:rPr>
              <a:t>Using the least squares criterion to the known values of </a:t>
            </a:r>
            <a:r>
              <a:rPr lang="en-US" altLang="zh-CN" sz="2000" i="1" smtClean="0">
                <a:ea typeface="宋体" pitchFamily="2" charset="-122"/>
              </a:rPr>
              <a:t>Y</a:t>
            </a:r>
            <a:r>
              <a:rPr lang="en-US" altLang="zh-CN" sz="2000" i="1" baseline="-25000" smtClean="0">
                <a:ea typeface="宋体" pitchFamily="2" charset="-122"/>
              </a:rPr>
              <a:t>1</a:t>
            </a:r>
            <a:r>
              <a:rPr lang="en-US" altLang="zh-CN" sz="2000" i="1" smtClean="0">
                <a:ea typeface="宋体" pitchFamily="2" charset="-122"/>
              </a:rPr>
              <a:t>, Y</a:t>
            </a:r>
            <a:r>
              <a:rPr lang="en-US" altLang="zh-CN" sz="2000" i="1" baseline="-25000" smtClean="0">
                <a:ea typeface="宋体" pitchFamily="2" charset="-122"/>
              </a:rPr>
              <a:t>2</a:t>
            </a:r>
            <a:r>
              <a:rPr lang="en-US" altLang="zh-CN" sz="2000" i="1" smtClean="0">
                <a:ea typeface="宋体" pitchFamily="2" charset="-122"/>
              </a:rPr>
              <a:t>, …, X</a:t>
            </a:r>
            <a:r>
              <a:rPr lang="en-US" altLang="zh-CN" sz="2000" i="1" baseline="-25000" smtClean="0">
                <a:ea typeface="宋体" pitchFamily="2" charset="-122"/>
              </a:rPr>
              <a:t>1</a:t>
            </a:r>
            <a:r>
              <a:rPr lang="en-US" altLang="zh-CN" sz="2000" i="1" smtClean="0">
                <a:ea typeface="宋体" pitchFamily="2" charset="-122"/>
              </a:rPr>
              <a:t>, X</a:t>
            </a:r>
            <a:r>
              <a:rPr lang="en-US" altLang="zh-CN" sz="2000" i="1" baseline="-25000" smtClean="0">
                <a:ea typeface="宋体" pitchFamily="2" charset="-122"/>
              </a:rPr>
              <a:t>2</a:t>
            </a:r>
            <a:r>
              <a:rPr lang="en-US" altLang="zh-CN" sz="2000" i="1" smtClean="0">
                <a:ea typeface="宋体" pitchFamily="2" charset="-122"/>
              </a:rPr>
              <a:t>, ….</a:t>
            </a:r>
          </a:p>
          <a:p>
            <a:pPr eaLnBrk="1" hangingPunct="1">
              <a:lnSpc>
                <a:spcPct val="120000"/>
              </a:lnSpc>
            </a:pPr>
            <a:r>
              <a:rPr lang="en-US" altLang="zh-CN" sz="2000" u="sng" smtClean="0">
                <a:ea typeface="宋体" pitchFamily="2" charset="-122"/>
              </a:rPr>
              <a:t>Multiple regression</a:t>
            </a:r>
            <a:r>
              <a:rPr lang="en-US" altLang="zh-CN" sz="2000" smtClean="0">
                <a:ea typeface="宋体" pitchFamily="2" charset="-122"/>
              </a:rPr>
              <a:t>: </a:t>
            </a:r>
            <a:r>
              <a:rPr lang="en-US" altLang="zh-CN" sz="2000" i="1" smtClean="0">
                <a:ea typeface="宋体" pitchFamily="2" charset="-122"/>
              </a:rPr>
              <a:t>Y = b</a:t>
            </a:r>
            <a:r>
              <a:rPr lang="en-US" altLang="zh-CN" sz="2000" i="1" baseline="-25000" smtClean="0">
                <a:ea typeface="宋体" pitchFamily="2" charset="-122"/>
              </a:rPr>
              <a:t>0</a:t>
            </a:r>
            <a:r>
              <a:rPr lang="en-US" altLang="zh-CN" sz="2000" i="1" smtClean="0">
                <a:ea typeface="宋体" pitchFamily="2" charset="-122"/>
              </a:rPr>
              <a:t> + b</a:t>
            </a:r>
            <a:r>
              <a:rPr lang="en-US" altLang="zh-CN" sz="2000" i="1" baseline="-25000" smtClean="0">
                <a:ea typeface="宋体" pitchFamily="2" charset="-122"/>
              </a:rPr>
              <a:t>1</a:t>
            </a:r>
            <a:r>
              <a:rPr lang="en-US" altLang="zh-CN" sz="2000" i="1" smtClean="0">
                <a:ea typeface="宋体" pitchFamily="2" charset="-122"/>
              </a:rPr>
              <a:t> X</a:t>
            </a:r>
            <a:r>
              <a:rPr lang="en-US" altLang="zh-CN" sz="2000" i="1" baseline="-25000" smtClean="0">
                <a:ea typeface="宋体" pitchFamily="2" charset="-122"/>
              </a:rPr>
              <a:t>1</a:t>
            </a:r>
            <a:r>
              <a:rPr lang="en-US" altLang="zh-CN" sz="2000" i="1" smtClean="0">
                <a:ea typeface="宋体" pitchFamily="2" charset="-122"/>
              </a:rPr>
              <a:t> + b</a:t>
            </a:r>
            <a:r>
              <a:rPr lang="en-US" altLang="zh-CN" sz="2000" i="1" baseline="-25000" smtClean="0">
                <a:ea typeface="宋体" pitchFamily="2" charset="-122"/>
              </a:rPr>
              <a:t>2</a:t>
            </a:r>
            <a:r>
              <a:rPr lang="en-US" altLang="zh-CN" sz="2000" i="1" smtClean="0">
                <a:ea typeface="宋体" pitchFamily="2" charset="-122"/>
              </a:rPr>
              <a:t> X</a:t>
            </a:r>
            <a:r>
              <a:rPr lang="en-US" altLang="zh-CN" sz="2000" i="1" baseline="-25000" smtClean="0">
                <a:ea typeface="宋体" pitchFamily="2" charset="-122"/>
              </a:rPr>
              <a:t>2</a:t>
            </a:r>
            <a:endParaRPr lang="en-US" altLang="zh-CN" sz="2000" i="1" smtClean="0">
              <a:ea typeface="宋体" pitchFamily="2" charset="-122"/>
            </a:endParaRPr>
          </a:p>
          <a:p>
            <a:pPr lvl="1" eaLnBrk="1" hangingPunct="1">
              <a:lnSpc>
                <a:spcPct val="120000"/>
              </a:lnSpc>
            </a:pPr>
            <a:r>
              <a:rPr lang="en-US" altLang="zh-CN" sz="2000" smtClean="0">
                <a:ea typeface="宋体" pitchFamily="2" charset="-122"/>
              </a:rPr>
              <a:t>Many nonlinear functions can be transformed into the above</a:t>
            </a:r>
          </a:p>
          <a:p>
            <a:pPr eaLnBrk="1" hangingPunct="1">
              <a:lnSpc>
                <a:spcPct val="120000"/>
              </a:lnSpc>
            </a:pPr>
            <a:r>
              <a:rPr lang="en-US" altLang="zh-CN" sz="2000" u="sng" smtClean="0">
                <a:ea typeface="宋体" pitchFamily="2" charset="-122"/>
              </a:rPr>
              <a:t>Log-linear models</a:t>
            </a:r>
            <a:r>
              <a:rPr lang="en-US" altLang="zh-CN" sz="2000" smtClean="0">
                <a:ea typeface="宋体" pitchFamily="2" charset="-122"/>
              </a:rPr>
              <a:t>:</a:t>
            </a:r>
          </a:p>
          <a:p>
            <a:pPr lvl="1" eaLnBrk="1" hangingPunct="1">
              <a:lnSpc>
                <a:spcPct val="120000"/>
              </a:lnSpc>
            </a:pPr>
            <a:r>
              <a:rPr lang="en-US" altLang="zh-CN" sz="2000" smtClean="0">
                <a:ea typeface="宋体" pitchFamily="2" charset="-122"/>
              </a:rPr>
              <a:t>Approximate discrete multidimensional probability distributions</a:t>
            </a:r>
          </a:p>
          <a:p>
            <a:pPr lvl="1" eaLnBrk="1" hangingPunct="1">
              <a:lnSpc>
                <a:spcPct val="120000"/>
              </a:lnSpc>
            </a:pPr>
            <a:r>
              <a:rPr lang="en-US" altLang="zh-CN" sz="2000" smtClean="0">
                <a:ea typeface="宋体" pitchFamily="2" charset="-122"/>
              </a:rPr>
              <a:t>Estimate the probability of each point (tuple) in a multi-dimensional space for a set of discretized attributes, based on a smaller subset of dimensional combinations</a:t>
            </a:r>
          </a:p>
          <a:p>
            <a:pPr lvl="1" eaLnBrk="1" hangingPunct="1">
              <a:lnSpc>
                <a:spcPct val="120000"/>
              </a:lnSpc>
            </a:pPr>
            <a:r>
              <a:rPr lang="en-US" altLang="zh-CN" sz="2000" smtClean="0">
                <a:ea typeface="宋体" pitchFamily="2" charset="-122"/>
              </a:rPr>
              <a:t>Useful for dimensionality reduction and data smoothing</a:t>
            </a:r>
            <a:endParaRPr lang="en-US" altLang="zh-CN" sz="2000" i="1" baseline="-25000" smtClean="0">
              <a:ea typeface="宋体" pitchFamily="2" charset="-122"/>
            </a:endParaRPr>
          </a:p>
        </p:txBody>
      </p:sp>
      <p:sp>
        <p:nvSpPr>
          <p:cNvPr id="51204" name="Rectangle 3"/>
          <p:cNvSpPr>
            <a:spLocks noGrp="1" noChangeArrowheads="1"/>
          </p:cNvSpPr>
          <p:nvPr>
            <p:ph type="title"/>
          </p:nvPr>
        </p:nvSpPr>
        <p:spPr>
          <a:xfrm>
            <a:off x="381000" y="228600"/>
            <a:ext cx="8458200" cy="838200"/>
          </a:xfrm>
          <a:noFill/>
        </p:spPr>
        <p:txBody>
          <a:bodyPr lIns="92075" tIns="46038" rIns="92075" bIns="46038" anchor="ctr"/>
          <a:lstStyle/>
          <a:p>
            <a:pPr eaLnBrk="1" hangingPunct="1"/>
            <a:r>
              <a:rPr lang="en-US" altLang="zh-CN" smtClean="0">
                <a:ea typeface="宋体" pitchFamily="2" charset="-122"/>
              </a:rPr>
              <a:t>Regress Analysis and Log-Linear Models</a:t>
            </a:r>
            <a:endParaRPr lang="en-US" altLang="zh-CN" sz="2400" smtClean="0">
              <a:ea typeface="宋体" pitchFamily="2" charset="-122"/>
            </a:endParaRPr>
          </a:p>
        </p:txBody>
      </p:sp>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061"/>
          <p:cNvSpPr>
            <a:spLocks noGrp="1" noChangeArrowheads="1"/>
          </p:cNvSpPr>
          <p:nvPr>
            <p:ph type="sldNum" sz="quarter" idx="10"/>
          </p:nvPr>
        </p:nvSpPr>
        <p:spPr>
          <a:noFill/>
        </p:spPr>
        <p:txBody>
          <a:bodyPr/>
          <a:lstStyle/>
          <a:p>
            <a:fld id="{5AA83DF3-BF27-47D2-9E44-3F8BB09224F3}" type="slidenum">
              <a:rPr lang="en-US" altLang="zh-CN" smtClean="0">
                <a:latin typeface="Tahoma" pitchFamily="34" charset="0"/>
                <a:ea typeface="宋体" pitchFamily="2" charset="-122"/>
              </a:rPr>
              <a:pPr/>
              <a:t>49</a:t>
            </a:fld>
            <a:endParaRPr lang="en-US" altLang="zh-CN" smtClean="0">
              <a:latin typeface="Tahoma" pitchFamily="34" charset="0"/>
              <a:ea typeface="宋体" pitchFamily="2" charset="-122"/>
            </a:endParaRPr>
          </a:p>
        </p:txBody>
      </p:sp>
      <p:sp>
        <p:nvSpPr>
          <p:cNvPr id="4100" name="Rectangle 2"/>
          <p:cNvSpPr>
            <a:spLocks noGrp="1" noChangeArrowheads="1"/>
          </p:cNvSpPr>
          <p:nvPr>
            <p:ph type="title"/>
          </p:nvPr>
        </p:nvSpPr>
        <p:spPr>
          <a:xfrm>
            <a:off x="533400" y="152400"/>
            <a:ext cx="7924800" cy="838200"/>
          </a:xfrm>
        </p:spPr>
        <p:txBody>
          <a:bodyPr/>
          <a:lstStyle/>
          <a:p>
            <a:pPr eaLnBrk="1" hangingPunct="1"/>
            <a:r>
              <a:rPr lang="en-US" altLang="zh-CN" smtClean="0">
                <a:solidFill>
                  <a:srgbClr val="170981"/>
                </a:solidFill>
                <a:ea typeface="宋体" pitchFamily="2" charset="-122"/>
              </a:rPr>
              <a:t>Histogram Analysis</a:t>
            </a:r>
          </a:p>
        </p:txBody>
      </p:sp>
      <p:sp>
        <p:nvSpPr>
          <p:cNvPr id="4101" name="Rectangle 3"/>
          <p:cNvSpPr>
            <a:spLocks noGrp="1" noChangeArrowheads="1"/>
          </p:cNvSpPr>
          <p:nvPr>
            <p:ph type="body" idx="1"/>
          </p:nvPr>
        </p:nvSpPr>
        <p:spPr>
          <a:xfrm>
            <a:off x="0" y="1371600"/>
            <a:ext cx="4648200" cy="4191000"/>
          </a:xfrm>
        </p:spPr>
        <p:txBody>
          <a:bodyPr/>
          <a:lstStyle/>
          <a:p>
            <a:pPr eaLnBrk="1" hangingPunct="1">
              <a:lnSpc>
                <a:spcPct val="120000"/>
              </a:lnSpc>
            </a:pPr>
            <a:r>
              <a:rPr lang="en-US" altLang="zh-CN" sz="2400" smtClean="0">
                <a:ea typeface="宋体" pitchFamily="2" charset="-122"/>
              </a:rPr>
              <a:t>Divide data into buckets and store average (sum) for each bucket</a:t>
            </a:r>
          </a:p>
          <a:p>
            <a:pPr eaLnBrk="1" hangingPunct="1">
              <a:lnSpc>
                <a:spcPct val="120000"/>
              </a:lnSpc>
            </a:pPr>
            <a:r>
              <a:rPr lang="en-US" altLang="zh-CN" sz="2400" smtClean="0">
                <a:ea typeface="宋体" pitchFamily="2" charset="-122"/>
              </a:rPr>
              <a:t>Partitioning rules:</a:t>
            </a:r>
          </a:p>
          <a:p>
            <a:pPr lvl="1" eaLnBrk="1" hangingPunct="1">
              <a:lnSpc>
                <a:spcPct val="120000"/>
              </a:lnSpc>
            </a:pPr>
            <a:r>
              <a:rPr lang="en-US" altLang="zh-CN" sz="2400" smtClean="0">
                <a:ea typeface="宋体" pitchFamily="2" charset="-122"/>
              </a:rPr>
              <a:t>Equal-width: equal bucket range</a:t>
            </a:r>
          </a:p>
          <a:p>
            <a:pPr lvl="1" eaLnBrk="1" hangingPunct="1">
              <a:lnSpc>
                <a:spcPct val="120000"/>
              </a:lnSpc>
            </a:pPr>
            <a:r>
              <a:rPr lang="en-US" altLang="zh-CN" sz="2400" smtClean="0">
                <a:ea typeface="宋体" pitchFamily="2" charset="-122"/>
              </a:rPr>
              <a:t>Equal-frequency (or equal-depth)</a:t>
            </a:r>
          </a:p>
          <a:p>
            <a:pPr lvl="1" eaLnBrk="1" hangingPunct="1">
              <a:lnSpc>
                <a:spcPct val="120000"/>
              </a:lnSpc>
            </a:pPr>
            <a:endParaRPr lang="en-US" altLang="zh-CN" sz="2400" smtClean="0">
              <a:ea typeface="宋体" pitchFamily="2" charset="-122"/>
            </a:endParaRPr>
          </a:p>
        </p:txBody>
      </p:sp>
      <p:graphicFrame>
        <p:nvGraphicFramePr>
          <p:cNvPr id="4098" name="Object 4"/>
          <p:cNvGraphicFramePr>
            <a:graphicFrameLocks/>
          </p:cNvGraphicFramePr>
          <p:nvPr/>
        </p:nvGraphicFramePr>
        <p:xfrm>
          <a:off x="3962400" y="1295400"/>
          <a:ext cx="6477000" cy="5410200"/>
        </p:xfrm>
        <a:graphic>
          <a:graphicData uri="http://schemas.openxmlformats.org/presentationml/2006/ole">
            <mc:AlternateContent xmlns:mc="http://schemas.openxmlformats.org/markup-compatibility/2006">
              <mc:Choice xmlns:v="urn:schemas-microsoft-com:vml" Requires="v">
                <p:oleObj spid="_x0000_s4099" name="Chart" r:id="rId4" imgW="7915772" imgH="3848582" progId="MSGraph.Chart.8">
                  <p:embed followColorScheme="full"/>
                </p:oleObj>
              </mc:Choice>
              <mc:Fallback>
                <p:oleObj name="Chart" r:id="rId4" imgW="7915772" imgH="3848582" progId="MSGraph.Chart.8">
                  <p:embed followColorScheme="full"/>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1295400"/>
                        <a:ext cx="6477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061"/>
          <p:cNvSpPr>
            <a:spLocks noGrp="1" noChangeArrowheads="1"/>
          </p:cNvSpPr>
          <p:nvPr>
            <p:ph type="sldNum" sz="quarter" idx="12"/>
          </p:nvPr>
        </p:nvSpPr>
        <p:spPr>
          <a:xfrm>
            <a:off x="7239000" y="6477000"/>
            <a:ext cx="1905000" cy="381000"/>
          </a:xfrm>
          <a:noFill/>
        </p:spPr>
        <p:txBody>
          <a:bodyPr/>
          <a:lstStyle/>
          <a:p>
            <a:fld id="{34119890-EC59-4B58-87AB-8BFC929F1B11}" type="slidenum">
              <a:rPr lang="en-US" altLang="zh-CN" smtClean="0"/>
              <a:pPr/>
              <a:t>5</a:t>
            </a:fld>
            <a:endParaRPr lang="en-US" altLang="zh-CN" smtClean="0"/>
          </a:p>
        </p:txBody>
      </p:sp>
      <p:sp>
        <p:nvSpPr>
          <p:cNvPr id="51" name="Slide Number Placeholder 6"/>
          <p:cNvSpPr txBox="1">
            <a:spLocks noGrp="1"/>
          </p:cNvSpPr>
          <p:nvPr/>
        </p:nvSpPr>
        <p:spPr bwMode="auto">
          <a:xfrm>
            <a:off x="7239000" y="6477000"/>
            <a:ext cx="1905000" cy="381000"/>
          </a:xfrm>
          <a:prstGeom prst="rect">
            <a:avLst/>
          </a:prstGeom>
          <a:noFill/>
          <a:ln w="9525">
            <a:noFill/>
            <a:miter lim="800000"/>
            <a:headEnd/>
            <a:tailEnd/>
          </a:ln>
        </p:spPr>
        <p:txBody>
          <a:bodyPr anchor="b"/>
          <a:lstStyle/>
          <a:p>
            <a:pPr algn="r"/>
            <a:fld id="{7C8198D9-05F9-4D9C-98BC-0632D463C8FB}" type="slidenum">
              <a:rPr lang="en-US" altLang="zh-CN" sz="1200">
                <a:ea typeface="宋体" charset="-122"/>
              </a:rPr>
              <a:pPr algn="r"/>
              <a:t>5</a:t>
            </a:fld>
            <a:endParaRPr lang="en-US" altLang="zh-CN" sz="1200">
              <a:ea typeface="宋体" charset="-122"/>
            </a:endParaRPr>
          </a:p>
        </p:txBody>
      </p:sp>
      <p:sp>
        <p:nvSpPr>
          <p:cNvPr id="52" name="Freeform 59"/>
          <p:cNvSpPr>
            <a:spLocks/>
          </p:cNvSpPr>
          <p:nvPr/>
        </p:nvSpPr>
        <p:spPr bwMode="gray">
          <a:xfrm rot="14782617">
            <a:off x="5420519" y="2375694"/>
            <a:ext cx="711200" cy="385762"/>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66BA76"/>
          </a:solidFill>
          <a:ln w="9525">
            <a:noFill/>
            <a:miter lim="800000"/>
            <a:headEnd/>
            <a:tailEnd/>
          </a:ln>
        </p:spPr>
        <p:txBody>
          <a:bodyPr/>
          <a:lstStyle/>
          <a:p>
            <a:endParaRPr lang="zh-CN" altLang="en-US">
              <a:latin typeface="黑体" pitchFamily="49" charset="-122"/>
              <a:ea typeface="黑体" pitchFamily="49" charset="-122"/>
            </a:endParaRPr>
          </a:p>
        </p:txBody>
      </p:sp>
      <p:sp>
        <p:nvSpPr>
          <p:cNvPr id="53" name="Rectangle 44"/>
          <p:cNvSpPr>
            <a:spLocks noChangeArrowheads="1"/>
          </p:cNvSpPr>
          <p:nvPr/>
        </p:nvSpPr>
        <p:spPr bwMode="auto">
          <a:xfrm>
            <a:off x="2971800" y="1676400"/>
            <a:ext cx="3276600" cy="523220"/>
          </a:xfrm>
          <a:prstGeom prst="rect">
            <a:avLst/>
          </a:prstGeom>
          <a:ln/>
          <a:extLst/>
        </p:spPr>
        <p:style>
          <a:lnRef idx="0">
            <a:schemeClr val="accent2"/>
          </a:lnRef>
          <a:fillRef idx="3">
            <a:schemeClr val="accent2"/>
          </a:fillRef>
          <a:effectRef idx="3">
            <a:schemeClr val="accent2"/>
          </a:effectRef>
          <a:fontRef idx="minor">
            <a:schemeClr val="lt1"/>
          </a:fontRef>
        </p:style>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50000"/>
              </a:spcBef>
              <a:spcAft>
                <a:spcPct val="0"/>
              </a:spcAft>
              <a:defRPr>
                <a:solidFill>
                  <a:schemeClr val="tx1"/>
                </a:solidFill>
                <a:latin typeface="Arial" charset="0"/>
                <a:ea typeface="宋体" pitchFamily="2" charset="-122"/>
              </a:defRPr>
            </a:lvl6pPr>
            <a:lvl7pPr marL="2971800" indent="-228600" eaLnBrk="0" fontAlgn="base" hangingPunct="0">
              <a:spcBef>
                <a:spcPct val="50000"/>
              </a:spcBef>
              <a:spcAft>
                <a:spcPct val="0"/>
              </a:spcAft>
              <a:defRPr>
                <a:solidFill>
                  <a:schemeClr val="tx1"/>
                </a:solidFill>
                <a:latin typeface="Arial" charset="0"/>
                <a:ea typeface="宋体" pitchFamily="2" charset="-122"/>
              </a:defRPr>
            </a:lvl7pPr>
            <a:lvl8pPr marL="3429000" indent="-228600" eaLnBrk="0" fontAlgn="base" hangingPunct="0">
              <a:spcBef>
                <a:spcPct val="50000"/>
              </a:spcBef>
              <a:spcAft>
                <a:spcPct val="0"/>
              </a:spcAft>
              <a:defRPr>
                <a:solidFill>
                  <a:schemeClr val="tx1"/>
                </a:solidFill>
                <a:latin typeface="Arial" charset="0"/>
                <a:ea typeface="宋体" pitchFamily="2" charset="-122"/>
              </a:defRPr>
            </a:lvl8pPr>
            <a:lvl9pPr marL="3886200" indent="-228600" eaLnBrk="0" fontAlgn="base" hangingPunct="0">
              <a:spcBef>
                <a:spcPct val="50000"/>
              </a:spcBef>
              <a:spcAft>
                <a:spcPct val="0"/>
              </a:spcAft>
              <a:defRPr>
                <a:solidFill>
                  <a:schemeClr val="tx1"/>
                </a:solidFill>
                <a:latin typeface="Arial" charset="0"/>
                <a:ea typeface="宋体" pitchFamily="2" charset="-122"/>
              </a:defRPr>
            </a:lvl9pPr>
          </a:lstStyle>
          <a:p>
            <a:pPr algn="ctr" eaLnBrk="1" hangingPunct="1">
              <a:defRPr/>
            </a:pPr>
            <a:r>
              <a:rPr lang="zh-CN" altLang="en-US" sz="2800" b="1" dirty="0" smtClean="0">
                <a:latin typeface="黑体" pitchFamily="49" charset="-122"/>
                <a:ea typeface="黑体" pitchFamily="49" charset="-122"/>
              </a:rPr>
              <a:t>真实应用中的图像</a:t>
            </a:r>
          </a:p>
        </p:txBody>
      </p:sp>
      <p:sp>
        <p:nvSpPr>
          <p:cNvPr id="54" name="Rectangle 44"/>
          <p:cNvSpPr>
            <a:spLocks noChangeArrowheads="1"/>
          </p:cNvSpPr>
          <p:nvPr/>
        </p:nvSpPr>
        <p:spPr bwMode="auto">
          <a:xfrm>
            <a:off x="2209800" y="2855913"/>
            <a:ext cx="1676400" cy="1154112"/>
          </a:xfrm>
          <a:prstGeom prst="rect">
            <a:avLst/>
          </a:prstGeom>
          <a:ln>
            <a:solidFill>
              <a:srgbClr val="00B0F0"/>
            </a:solidFill>
          </a:ln>
          <a:extLst/>
        </p:spPr>
        <p:style>
          <a:lnRef idx="1">
            <a:schemeClr val="accent6"/>
          </a:lnRef>
          <a:fillRef idx="2">
            <a:schemeClr val="accent6"/>
          </a:fillRef>
          <a:effectRef idx="1">
            <a:schemeClr val="accent6"/>
          </a:effectRef>
          <a:fontRef idx="minor">
            <a:schemeClr val="dk1"/>
          </a:fontRef>
        </p:style>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50000"/>
              </a:spcBef>
              <a:spcAft>
                <a:spcPct val="0"/>
              </a:spcAft>
              <a:defRPr>
                <a:solidFill>
                  <a:schemeClr val="tx1"/>
                </a:solidFill>
                <a:latin typeface="Arial" charset="0"/>
                <a:ea typeface="宋体" pitchFamily="2" charset="-122"/>
              </a:defRPr>
            </a:lvl6pPr>
            <a:lvl7pPr marL="2971800" indent="-228600" eaLnBrk="0" fontAlgn="base" hangingPunct="0">
              <a:spcBef>
                <a:spcPct val="50000"/>
              </a:spcBef>
              <a:spcAft>
                <a:spcPct val="0"/>
              </a:spcAft>
              <a:defRPr>
                <a:solidFill>
                  <a:schemeClr val="tx1"/>
                </a:solidFill>
                <a:latin typeface="Arial" charset="0"/>
                <a:ea typeface="宋体" pitchFamily="2" charset="-122"/>
              </a:defRPr>
            </a:lvl7pPr>
            <a:lvl8pPr marL="3429000" indent="-228600" eaLnBrk="0" fontAlgn="base" hangingPunct="0">
              <a:spcBef>
                <a:spcPct val="50000"/>
              </a:spcBef>
              <a:spcAft>
                <a:spcPct val="0"/>
              </a:spcAft>
              <a:defRPr>
                <a:solidFill>
                  <a:schemeClr val="tx1"/>
                </a:solidFill>
                <a:latin typeface="Arial" charset="0"/>
                <a:ea typeface="宋体" pitchFamily="2" charset="-122"/>
              </a:defRPr>
            </a:lvl8pPr>
            <a:lvl9pPr marL="3886200" indent="-228600" eaLnBrk="0" fontAlgn="base" hangingPunct="0">
              <a:spcBef>
                <a:spcPct val="50000"/>
              </a:spcBef>
              <a:spcAft>
                <a:spcPct val="0"/>
              </a:spcAft>
              <a:defRPr>
                <a:solidFill>
                  <a:schemeClr val="tx1"/>
                </a:solidFill>
                <a:latin typeface="Arial" charset="0"/>
                <a:ea typeface="宋体" pitchFamily="2" charset="-122"/>
              </a:defRPr>
            </a:lvl9pPr>
          </a:lstStyle>
          <a:p>
            <a:pPr eaLnBrk="1" hangingPunct="1">
              <a:defRPr/>
            </a:pPr>
            <a:r>
              <a:rPr lang="zh-CN" altLang="en-US" sz="2300" dirty="0" smtClean="0">
                <a:solidFill>
                  <a:srgbClr val="0066FF"/>
                </a:solidFill>
                <a:latin typeface="黑体" pitchFamily="49" charset="-122"/>
                <a:ea typeface="黑体" pitchFamily="49" charset="-122"/>
              </a:rPr>
              <a:t>往往含有不同的噪音或像素破坏</a:t>
            </a:r>
          </a:p>
        </p:txBody>
      </p:sp>
      <p:sp>
        <p:nvSpPr>
          <p:cNvPr id="55" name="Rectangle 44"/>
          <p:cNvSpPr>
            <a:spLocks noChangeArrowheads="1"/>
          </p:cNvSpPr>
          <p:nvPr/>
        </p:nvSpPr>
        <p:spPr bwMode="auto">
          <a:xfrm>
            <a:off x="5105400" y="2855913"/>
            <a:ext cx="1828800" cy="1154112"/>
          </a:xfrm>
          <a:prstGeom prst="rect">
            <a:avLst/>
          </a:prstGeom>
          <a:ln>
            <a:solidFill>
              <a:srgbClr val="00B0F0"/>
            </a:solidFill>
          </a:ln>
          <a:extLst/>
        </p:spPr>
        <p:style>
          <a:lnRef idx="1">
            <a:schemeClr val="accent6"/>
          </a:lnRef>
          <a:fillRef idx="2">
            <a:schemeClr val="accent6"/>
          </a:fillRef>
          <a:effectRef idx="1">
            <a:schemeClr val="accent6"/>
          </a:effectRef>
          <a:fontRef idx="minor">
            <a:schemeClr val="dk1"/>
          </a:fontRef>
        </p:style>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50000"/>
              </a:spcBef>
              <a:spcAft>
                <a:spcPct val="0"/>
              </a:spcAft>
              <a:defRPr>
                <a:solidFill>
                  <a:schemeClr val="tx1"/>
                </a:solidFill>
                <a:latin typeface="Arial" charset="0"/>
                <a:ea typeface="宋体" pitchFamily="2" charset="-122"/>
              </a:defRPr>
            </a:lvl6pPr>
            <a:lvl7pPr marL="2971800" indent="-228600" eaLnBrk="0" fontAlgn="base" hangingPunct="0">
              <a:spcBef>
                <a:spcPct val="50000"/>
              </a:spcBef>
              <a:spcAft>
                <a:spcPct val="0"/>
              </a:spcAft>
              <a:defRPr>
                <a:solidFill>
                  <a:schemeClr val="tx1"/>
                </a:solidFill>
                <a:latin typeface="Arial" charset="0"/>
                <a:ea typeface="宋体" pitchFamily="2" charset="-122"/>
              </a:defRPr>
            </a:lvl7pPr>
            <a:lvl8pPr marL="3429000" indent="-228600" eaLnBrk="0" fontAlgn="base" hangingPunct="0">
              <a:spcBef>
                <a:spcPct val="50000"/>
              </a:spcBef>
              <a:spcAft>
                <a:spcPct val="0"/>
              </a:spcAft>
              <a:defRPr>
                <a:solidFill>
                  <a:schemeClr val="tx1"/>
                </a:solidFill>
                <a:latin typeface="Arial" charset="0"/>
                <a:ea typeface="宋体" pitchFamily="2" charset="-122"/>
              </a:defRPr>
            </a:lvl8pPr>
            <a:lvl9pPr marL="3886200" indent="-228600" eaLnBrk="0" fontAlgn="base" hangingPunct="0">
              <a:spcBef>
                <a:spcPct val="50000"/>
              </a:spcBef>
              <a:spcAft>
                <a:spcPct val="0"/>
              </a:spcAft>
              <a:defRPr>
                <a:solidFill>
                  <a:schemeClr val="tx1"/>
                </a:solidFill>
                <a:latin typeface="Arial" charset="0"/>
                <a:ea typeface="宋体" pitchFamily="2" charset="-122"/>
              </a:defRPr>
            </a:lvl9pPr>
          </a:lstStyle>
          <a:p>
            <a:pPr eaLnBrk="1" hangingPunct="1">
              <a:defRPr/>
            </a:pPr>
            <a:r>
              <a:rPr lang="zh-CN" altLang="en-US" sz="2300" dirty="0" smtClean="0">
                <a:solidFill>
                  <a:srgbClr val="0066FF"/>
                </a:solidFill>
                <a:latin typeface="黑体" pitchFamily="49" charset="-122"/>
                <a:ea typeface="黑体" pitchFamily="49" charset="-122"/>
              </a:rPr>
              <a:t>因人工错误标定形成的异类数据</a:t>
            </a:r>
          </a:p>
        </p:txBody>
      </p:sp>
      <p:sp>
        <p:nvSpPr>
          <p:cNvPr id="56" name="Rectangle 44"/>
          <p:cNvSpPr>
            <a:spLocks noChangeArrowheads="1"/>
          </p:cNvSpPr>
          <p:nvPr/>
        </p:nvSpPr>
        <p:spPr bwMode="auto">
          <a:xfrm>
            <a:off x="2743200" y="5143500"/>
            <a:ext cx="3810000" cy="800100"/>
          </a:xfrm>
          <a:prstGeom prst="rect">
            <a:avLst/>
          </a:prstGeom>
          <a:ln/>
          <a:extLst/>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50000"/>
              </a:spcBef>
              <a:spcAft>
                <a:spcPct val="0"/>
              </a:spcAft>
              <a:defRPr>
                <a:solidFill>
                  <a:schemeClr val="tx1"/>
                </a:solidFill>
                <a:latin typeface="Arial" charset="0"/>
                <a:ea typeface="宋体" pitchFamily="2" charset="-122"/>
              </a:defRPr>
            </a:lvl6pPr>
            <a:lvl7pPr marL="2971800" indent="-228600" eaLnBrk="0" fontAlgn="base" hangingPunct="0">
              <a:spcBef>
                <a:spcPct val="50000"/>
              </a:spcBef>
              <a:spcAft>
                <a:spcPct val="0"/>
              </a:spcAft>
              <a:defRPr>
                <a:solidFill>
                  <a:schemeClr val="tx1"/>
                </a:solidFill>
                <a:latin typeface="Arial" charset="0"/>
                <a:ea typeface="宋体" pitchFamily="2" charset="-122"/>
              </a:defRPr>
            </a:lvl7pPr>
            <a:lvl8pPr marL="3429000" indent="-228600" eaLnBrk="0" fontAlgn="base" hangingPunct="0">
              <a:spcBef>
                <a:spcPct val="50000"/>
              </a:spcBef>
              <a:spcAft>
                <a:spcPct val="0"/>
              </a:spcAft>
              <a:defRPr>
                <a:solidFill>
                  <a:schemeClr val="tx1"/>
                </a:solidFill>
                <a:latin typeface="Arial" charset="0"/>
                <a:ea typeface="宋体" pitchFamily="2" charset="-122"/>
              </a:defRPr>
            </a:lvl8pPr>
            <a:lvl9pPr marL="3886200" indent="-228600" eaLnBrk="0" fontAlgn="base" hangingPunct="0">
              <a:spcBef>
                <a:spcPct val="50000"/>
              </a:spcBef>
              <a:spcAft>
                <a:spcPct val="0"/>
              </a:spcAft>
              <a:defRPr>
                <a:solidFill>
                  <a:schemeClr val="tx1"/>
                </a:solidFill>
                <a:latin typeface="Arial" charset="0"/>
                <a:ea typeface="宋体" pitchFamily="2" charset="-122"/>
              </a:defRPr>
            </a:lvl9pPr>
          </a:lstStyle>
          <a:p>
            <a:pPr algn="ctr" eaLnBrk="1" hangingPunct="1">
              <a:defRPr/>
            </a:pPr>
            <a:r>
              <a:rPr lang="zh-CN" altLang="en-US" sz="2300" dirty="0" smtClean="0">
                <a:solidFill>
                  <a:srgbClr val="C00000"/>
                </a:solidFill>
                <a:latin typeface="黑体" pitchFamily="49" charset="-122"/>
                <a:ea typeface="黑体" pitchFamily="49" charset="-122"/>
              </a:rPr>
              <a:t>直接负面影响</a:t>
            </a:r>
            <a:endParaRPr lang="en-US" altLang="zh-CN" sz="2300" dirty="0" smtClean="0">
              <a:solidFill>
                <a:srgbClr val="C00000"/>
              </a:solidFill>
              <a:latin typeface="黑体" pitchFamily="49" charset="-122"/>
              <a:ea typeface="黑体" pitchFamily="49" charset="-122"/>
            </a:endParaRPr>
          </a:p>
          <a:p>
            <a:pPr algn="ctr" eaLnBrk="1" hangingPunct="1">
              <a:defRPr/>
            </a:pPr>
            <a:r>
              <a:rPr lang="zh-CN" altLang="en-US" sz="2300" dirty="0" smtClean="0">
                <a:solidFill>
                  <a:srgbClr val="C00000"/>
                </a:solidFill>
                <a:latin typeface="黑体" pitchFamily="49" charset="-122"/>
                <a:ea typeface="黑体" pitchFamily="49" charset="-122"/>
              </a:rPr>
              <a:t>数据描述或预测性能</a:t>
            </a:r>
          </a:p>
        </p:txBody>
      </p:sp>
      <p:sp>
        <p:nvSpPr>
          <p:cNvPr id="57" name="Freeform 59"/>
          <p:cNvSpPr>
            <a:spLocks/>
          </p:cNvSpPr>
          <p:nvPr/>
        </p:nvSpPr>
        <p:spPr bwMode="gray">
          <a:xfrm rot="19868766">
            <a:off x="5275263" y="4217988"/>
            <a:ext cx="1230312" cy="8731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66BA76"/>
          </a:solidFill>
          <a:ln w="9525">
            <a:noFill/>
            <a:miter lim="800000"/>
            <a:headEnd/>
            <a:tailEnd/>
          </a:ln>
        </p:spPr>
        <p:txBody>
          <a:bodyPr/>
          <a:lstStyle/>
          <a:p>
            <a:endParaRPr lang="zh-CN" altLang="en-US">
              <a:latin typeface="黑体" pitchFamily="49" charset="-122"/>
              <a:ea typeface="黑体" pitchFamily="49" charset="-122"/>
            </a:endParaRPr>
          </a:p>
        </p:txBody>
      </p:sp>
      <p:sp>
        <p:nvSpPr>
          <p:cNvPr id="58" name="Freeform 59"/>
          <p:cNvSpPr>
            <a:spLocks/>
          </p:cNvSpPr>
          <p:nvPr/>
        </p:nvSpPr>
        <p:spPr bwMode="gray">
          <a:xfrm rot="12563680" flipV="1">
            <a:off x="2754313" y="4279900"/>
            <a:ext cx="1301750" cy="757238"/>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66BA76"/>
          </a:solidFill>
          <a:ln w="9525">
            <a:noFill/>
            <a:miter lim="800000"/>
            <a:headEnd/>
            <a:tailEnd/>
          </a:ln>
        </p:spPr>
        <p:txBody>
          <a:bodyPr/>
          <a:lstStyle/>
          <a:p>
            <a:endParaRPr lang="zh-CN" altLang="en-US">
              <a:latin typeface="黑体" pitchFamily="49" charset="-122"/>
              <a:ea typeface="黑体" pitchFamily="49" charset="-122"/>
            </a:endParaRPr>
          </a:p>
        </p:txBody>
      </p:sp>
      <p:pic>
        <p:nvPicPr>
          <p:cNvPr id="59" name="Picture 26"/>
          <p:cNvPicPr>
            <a:picLocks noChangeAspect="1" noChangeArrowheads="1"/>
          </p:cNvPicPr>
          <p:nvPr/>
        </p:nvPicPr>
        <p:blipFill>
          <a:blip r:embed="rId3"/>
          <a:srcRect/>
          <a:stretch>
            <a:fillRect/>
          </a:stretch>
        </p:blipFill>
        <p:spPr bwMode="auto">
          <a:xfrm>
            <a:off x="76200" y="3629025"/>
            <a:ext cx="2057400" cy="198120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60" name="Picture 30"/>
          <p:cNvPicPr>
            <a:picLocks noChangeAspect="1" noChangeArrowheads="1"/>
          </p:cNvPicPr>
          <p:nvPr/>
        </p:nvPicPr>
        <p:blipFill>
          <a:blip r:embed="rId4"/>
          <a:srcRect/>
          <a:stretch>
            <a:fillRect/>
          </a:stretch>
        </p:blipFill>
        <p:spPr bwMode="auto">
          <a:xfrm>
            <a:off x="7010400" y="3705225"/>
            <a:ext cx="2057400" cy="1905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61" name="矩形 47"/>
          <p:cNvSpPr>
            <a:spLocks noChangeArrowheads="1"/>
          </p:cNvSpPr>
          <p:nvPr/>
        </p:nvSpPr>
        <p:spPr bwMode="auto">
          <a:xfrm>
            <a:off x="7086600" y="5653088"/>
            <a:ext cx="1825625" cy="338137"/>
          </a:xfrm>
          <a:prstGeom prst="rect">
            <a:avLst/>
          </a:prstGeom>
          <a:noFill/>
          <a:ln w="9525">
            <a:noFill/>
            <a:miter lim="800000"/>
            <a:headEnd/>
            <a:tailEnd/>
          </a:ln>
        </p:spPr>
        <p:txBody>
          <a:bodyPr wrap="none">
            <a:spAutoFit/>
          </a:bodyPr>
          <a:lstStyle/>
          <a:p>
            <a:r>
              <a:rPr lang="zh-CN" altLang="en-US" sz="1600">
                <a:solidFill>
                  <a:srgbClr val="FF0000"/>
                </a:solidFill>
                <a:latin typeface="黑体" pitchFamily="49" charset="-122"/>
                <a:ea typeface="黑体" pitchFamily="49" charset="-122"/>
              </a:rPr>
              <a:t>鸟的类型标定错误</a:t>
            </a:r>
            <a:endParaRPr lang="zh-CN" altLang="en-US" sz="1600">
              <a:solidFill>
                <a:srgbClr val="FF0000"/>
              </a:solidFill>
              <a:ea typeface="宋体" charset="-122"/>
            </a:endParaRPr>
          </a:p>
        </p:txBody>
      </p:sp>
      <p:pic>
        <p:nvPicPr>
          <p:cNvPr id="62" name="Picture 31"/>
          <p:cNvPicPr>
            <a:picLocks noChangeAspect="1" noChangeArrowheads="1"/>
          </p:cNvPicPr>
          <p:nvPr/>
        </p:nvPicPr>
        <p:blipFill>
          <a:blip r:embed="rId5"/>
          <a:srcRect/>
          <a:stretch>
            <a:fillRect/>
          </a:stretch>
        </p:blipFill>
        <p:spPr bwMode="auto">
          <a:xfrm>
            <a:off x="76200" y="1677988"/>
            <a:ext cx="2057400" cy="1874837"/>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63" name="Picture 34"/>
          <p:cNvPicPr>
            <a:picLocks noChangeAspect="1" noChangeArrowheads="1"/>
          </p:cNvPicPr>
          <p:nvPr/>
        </p:nvPicPr>
        <p:blipFill>
          <a:blip r:embed="rId6"/>
          <a:srcRect/>
          <a:stretch>
            <a:fillRect/>
          </a:stretch>
        </p:blipFill>
        <p:spPr bwMode="auto">
          <a:xfrm>
            <a:off x="7010400" y="1647825"/>
            <a:ext cx="2057400" cy="1981200"/>
          </a:xfrm>
          <a:prstGeom prst="rect">
            <a:avLst/>
          </a:prstGeom>
          <a:noFill/>
          <a:ln w="9525">
            <a:noFill/>
            <a:miter lim="800000"/>
            <a:headEnd/>
            <a:tailEnd/>
          </a:ln>
          <a:effectLst>
            <a:prstShdw prst="shdw17" dist="17961" dir="2700000">
              <a:srgbClr val="708688"/>
            </a:prstShdw>
          </a:effectLst>
        </p:spPr>
      </p:pic>
      <p:sp>
        <p:nvSpPr>
          <p:cNvPr id="64" name="矩形 48"/>
          <p:cNvSpPr>
            <a:spLocks noChangeArrowheads="1"/>
          </p:cNvSpPr>
          <p:nvPr/>
        </p:nvSpPr>
        <p:spPr bwMode="auto">
          <a:xfrm>
            <a:off x="6934200" y="3324225"/>
            <a:ext cx="1600200" cy="338138"/>
          </a:xfrm>
          <a:prstGeom prst="rect">
            <a:avLst/>
          </a:prstGeom>
          <a:noFill/>
          <a:ln w="9525">
            <a:noFill/>
            <a:miter lim="800000"/>
            <a:headEnd/>
            <a:tailEnd/>
          </a:ln>
        </p:spPr>
        <p:txBody>
          <a:bodyPr>
            <a:spAutoFit/>
          </a:bodyPr>
          <a:lstStyle/>
          <a:p>
            <a:r>
              <a:rPr lang="zh-CN" altLang="en-US" sz="1600">
                <a:solidFill>
                  <a:srgbClr val="FF0000"/>
                </a:solidFill>
                <a:latin typeface="黑体" pitchFamily="49" charset="-122"/>
                <a:ea typeface="黑体" pitchFamily="49" charset="-122"/>
              </a:rPr>
              <a:t>指纹归属错误</a:t>
            </a:r>
          </a:p>
        </p:txBody>
      </p:sp>
      <p:sp>
        <p:nvSpPr>
          <p:cNvPr id="65" name="Rectangle 2"/>
          <p:cNvSpPr>
            <a:spLocks noGrp="1" noChangeArrowheads="1"/>
          </p:cNvSpPr>
          <p:nvPr>
            <p:ph type="title"/>
          </p:nvPr>
        </p:nvSpPr>
        <p:spPr>
          <a:xfrm>
            <a:off x="0" y="304800"/>
            <a:ext cx="9144000" cy="685800"/>
          </a:xfrm>
        </p:spPr>
        <p:txBody>
          <a:bodyPr/>
          <a:lstStyle/>
          <a:p>
            <a:pPr eaLnBrk="1" hangingPunct="1"/>
            <a:r>
              <a:rPr lang="en-US" altLang="zh-CN" sz="3200" smtClean="0">
                <a:ea typeface="宋体" charset="-122"/>
              </a:rPr>
              <a:t>Data Quality: Why Preprocess the Data?</a:t>
            </a:r>
            <a:endParaRPr lang="en-US" altLang="zh-CN" smtClean="0">
              <a:ea typeface="宋体" charset="-122"/>
            </a:endParaRPr>
          </a:p>
        </p:txBody>
      </p:sp>
      <p:sp>
        <p:nvSpPr>
          <p:cNvPr id="66" name="Freeform 59"/>
          <p:cNvSpPr>
            <a:spLocks/>
          </p:cNvSpPr>
          <p:nvPr/>
        </p:nvSpPr>
        <p:spPr bwMode="gray">
          <a:xfrm rot="18212960" flipV="1">
            <a:off x="3121819" y="2336006"/>
            <a:ext cx="788988" cy="3651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66BA76"/>
          </a:solidFill>
          <a:ln w="9525">
            <a:noFill/>
            <a:miter lim="800000"/>
            <a:headEnd/>
            <a:tailEnd/>
          </a:ln>
        </p:spPr>
        <p:txBody>
          <a:bodyPr/>
          <a:lstStyle/>
          <a:p>
            <a:endParaRPr lang="zh-CN" altLang="en-US">
              <a:latin typeface="黑体" pitchFamily="49" charset="-122"/>
              <a:ea typeface="黑体" pitchFamily="49" charset="-122"/>
            </a:endParaRPr>
          </a:p>
        </p:txBody>
      </p:sp>
      <p:sp>
        <p:nvSpPr>
          <p:cNvPr id="67" name="矩形 66"/>
          <p:cNvSpPr>
            <a:spLocks noChangeArrowheads="1"/>
          </p:cNvSpPr>
          <p:nvPr/>
        </p:nvSpPr>
        <p:spPr bwMode="auto">
          <a:xfrm>
            <a:off x="457200" y="6096000"/>
            <a:ext cx="8153400" cy="708025"/>
          </a:xfrm>
          <a:prstGeom prst="rect">
            <a:avLst/>
          </a:prstGeom>
          <a:noFill/>
          <a:ln w="9525">
            <a:noFill/>
            <a:miter lim="800000"/>
            <a:headEnd/>
            <a:tailEnd/>
          </a:ln>
        </p:spPr>
        <p:txBody>
          <a:bodyPr>
            <a:spAutoFit/>
          </a:bodyPr>
          <a:lstStyle/>
          <a:p>
            <a:pPr lvl="1"/>
            <a:r>
              <a:rPr lang="en-US" altLang="zh-CN" sz="2000">
                <a:ea typeface="宋体" charset="-122"/>
              </a:rPr>
              <a:t>This</a:t>
            </a:r>
            <a:r>
              <a:rPr lang="zh-CN" altLang="en-US" sz="2000">
                <a:ea typeface="宋体" charset="-122"/>
              </a:rPr>
              <a:t> </a:t>
            </a:r>
            <a:r>
              <a:rPr lang="en-US" altLang="zh-CN" sz="2000">
                <a:ea typeface="宋体" charset="-122"/>
              </a:rPr>
              <a:t>is the major reason why data preprocessing is very important for subsequent data analysis and mining task.</a:t>
            </a:r>
          </a:p>
        </p:txBody>
      </p:sp>
      <p:sp>
        <p:nvSpPr>
          <p:cNvPr id="68" name="矩形 34"/>
          <p:cNvSpPr>
            <a:spLocks noChangeArrowheads="1"/>
          </p:cNvSpPr>
          <p:nvPr/>
        </p:nvSpPr>
        <p:spPr bwMode="auto">
          <a:xfrm>
            <a:off x="3678238" y="1290638"/>
            <a:ext cx="2036762" cy="461962"/>
          </a:xfrm>
          <a:prstGeom prst="rect">
            <a:avLst/>
          </a:prstGeom>
          <a:noFill/>
          <a:ln w="9525">
            <a:noFill/>
            <a:miter lim="800000"/>
            <a:headEnd/>
            <a:tailEnd/>
          </a:ln>
        </p:spPr>
        <p:txBody>
          <a:bodyPr wrap="none">
            <a:spAutoFit/>
          </a:bodyPr>
          <a:lstStyle/>
          <a:p>
            <a:r>
              <a:rPr lang="en-US" altLang="zh-CN">
                <a:ea typeface="宋体" charset="-122"/>
              </a:rPr>
              <a:t>For instance: </a:t>
            </a:r>
            <a:endParaRPr lang="zh-CN" altLang="en-US">
              <a:ea typeface="宋体"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fill="hold"/>
                                        <p:tgtEl>
                                          <p:spTgt spid="62"/>
                                        </p:tgtEl>
                                        <p:attrNameLst>
                                          <p:attrName>ppt_x</p:attrName>
                                        </p:attrNameLst>
                                      </p:cBhvr>
                                      <p:tavLst>
                                        <p:tav tm="0">
                                          <p:val>
                                            <p:strVal val="#ppt_x"/>
                                          </p:val>
                                        </p:tav>
                                        <p:tav tm="100000">
                                          <p:val>
                                            <p:strVal val="#ppt_x"/>
                                          </p:val>
                                        </p:tav>
                                      </p:tavLst>
                                    </p:anim>
                                    <p:anim calcmode="lin" valueType="num">
                                      <p:cBhvr additive="base">
                                        <p:cTn id="26" dur="500" fill="hold"/>
                                        <p:tgtEl>
                                          <p:spTgt spid="6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500" fill="hold"/>
                                        <p:tgtEl>
                                          <p:spTgt spid="59"/>
                                        </p:tgtEl>
                                        <p:attrNameLst>
                                          <p:attrName>ppt_x</p:attrName>
                                        </p:attrNameLst>
                                      </p:cBhvr>
                                      <p:tavLst>
                                        <p:tav tm="0">
                                          <p:val>
                                            <p:strVal val="#ppt_x"/>
                                          </p:val>
                                        </p:tav>
                                        <p:tav tm="100000">
                                          <p:val>
                                            <p:strVal val="#ppt_x"/>
                                          </p:val>
                                        </p:tav>
                                      </p:tavLst>
                                    </p:anim>
                                    <p:anim calcmode="lin" valueType="num">
                                      <p:cBhvr additive="base">
                                        <p:cTn id="3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500" fill="hold"/>
                                        <p:tgtEl>
                                          <p:spTgt spid="63"/>
                                        </p:tgtEl>
                                        <p:attrNameLst>
                                          <p:attrName>ppt_x</p:attrName>
                                        </p:attrNameLst>
                                      </p:cBhvr>
                                      <p:tavLst>
                                        <p:tav tm="0">
                                          <p:val>
                                            <p:strVal val="#ppt_x"/>
                                          </p:val>
                                        </p:tav>
                                        <p:tav tm="100000">
                                          <p:val>
                                            <p:strVal val="#ppt_x"/>
                                          </p:val>
                                        </p:tav>
                                      </p:tavLst>
                                    </p:anim>
                                    <p:anim calcmode="lin" valueType="num">
                                      <p:cBhvr additive="base">
                                        <p:cTn id="36" dur="500" fill="hold"/>
                                        <p:tgtEl>
                                          <p:spTgt spid="6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500" fill="hold"/>
                                        <p:tgtEl>
                                          <p:spTgt spid="60"/>
                                        </p:tgtEl>
                                        <p:attrNameLst>
                                          <p:attrName>ppt_x</p:attrName>
                                        </p:attrNameLst>
                                      </p:cBhvr>
                                      <p:tavLst>
                                        <p:tav tm="0">
                                          <p:val>
                                            <p:strVal val="#ppt_x"/>
                                          </p:val>
                                        </p:tav>
                                        <p:tav tm="100000">
                                          <p:val>
                                            <p:strVal val="#ppt_x"/>
                                          </p:val>
                                        </p:tav>
                                      </p:tavLst>
                                    </p:anim>
                                    <p:anim calcmode="lin" valueType="num">
                                      <p:cBhvr additive="base">
                                        <p:cTn id="40" dur="500" fill="hold"/>
                                        <p:tgtEl>
                                          <p:spTgt spid="6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500" fill="hold"/>
                                        <p:tgtEl>
                                          <p:spTgt spid="61"/>
                                        </p:tgtEl>
                                        <p:attrNameLst>
                                          <p:attrName>ppt_x</p:attrName>
                                        </p:attrNameLst>
                                      </p:cBhvr>
                                      <p:tavLst>
                                        <p:tav tm="0">
                                          <p:val>
                                            <p:strVal val="#ppt_x"/>
                                          </p:val>
                                        </p:tav>
                                        <p:tav tm="100000">
                                          <p:val>
                                            <p:strVal val="#ppt_x"/>
                                          </p:val>
                                        </p:tav>
                                      </p:tavLst>
                                    </p:anim>
                                    <p:anim calcmode="lin" valueType="num">
                                      <p:cBhvr additive="base">
                                        <p:cTn id="4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ppt_x"/>
                                          </p:val>
                                        </p:tav>
                                        <p:tav tm="100000">
                                          <p:val>
                                            <p:strVal val="#ppt_x"/>
                                          </p:val>
                                        </p:tav>
                                      </p:tavLst>
                                    </p:anim>
                                    <p:anim calcmode="lin" valueType="num">
                                      <p:cBhvr additive="base">
                                        <p:cTn id="54" dur="500" fill="hold"/>
                                        <p:tgtEl>
                                          <p:spTgt spid="5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additive="base">
                                        <p:cTn id="57" dur="500" fill="hold"/>
                                        <p:tgtEl>
                                          <p:spTgt spid="57"/>
                                        </p:tgtEl>
                                        <p:attrNameLst>
                                          <p:attrName>ppt_x</p:attrName>
                                        </p:attrNameLst>
                                      </p:cBhvr>
                                      <p:tavLst>
                                        <p:tav tm="0">
                                          <p:val>
                                            <p:strVal val="#ppt_x"/>
                                          </p:val>
                                        </p:tav>
                                        <p:tav tm="100000">
                                          <p:val>
                                            <p:strVal val="#ppt_x"/>
                                          </p:val>
                                        </p:tav>
                                      </p:tavLst>
                                    </p:anim>
                                    <p:anim calcmode="lin" valueType="num">
                                      <p:cBhvr additive="base">
                                        <p:cTn id="58" dur="500" fill="hold"/>
                                        <p:tgtEl>
                                          <p:spTgt spid="5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500" fill="hold"/>
                                        <p:tgtEl>
                                          <p:spTgt spid="67"/>
                                        </p:tgtEl>
                                        <p:attrNameLst>
                                          <p:attrName>ppt_x</p:attrName>
                                        </p:attrNameLst>
                                      </p:cBhvr>
                                      <p:tavLst>
                                        <p:tav tm="0">
                                          <p:val>
                                            <p:strVal val="#ppt_x"/>
                                          </p:val>
                                        </p:tav>
                                        <p:tav tm="100000">
                                          <p:val>
                                            <p:strVal val="#ppt_x"/>
                                          </p:val>
                                        </p:tav>
                                      </p:tavLst>
                                    </p:anim>
                                    <p:anim calcmode="lin" valueType="num">
                                      <p:cBhvr additive="base">
                                        <p:cTn id="6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6" grpId="0" animBg="1"/>
      <p:bldP spid="57" grpId="0" animBg="1"/>
      <p:bldP spid="58" grpId="0" animBg="1"/>
      <p:bldP spid="61" grpId="0"/>
      <p:bldP spid="64" grpId="0"/>
      <p:bldP spid="66" grpId="0" animBg="1"/>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061"/>
          <p:cNvSpPr>
            <a:spLocks noGrp="1" noChangeArrowheads="1"/>
          </p:cNvSpPr>
          <p:nvPr>
            <p:ph type="sldNum" sz="quarter" idx="10"/>
          </p:nvPr>
        </p:nvSpPr>
        <p:spPr>
          <a:noFill/>
        </p:spPr>
        <p:txBody>
          <a:bodyPr/>
          <a:lstStyle/>
          <a:p>
            <a:fld id="{961D60D5-6266-4D45-B360-7E4E2AEC4675}" type="slidenum">
              <a:rPr lang="en-US" altLang="zh-CN" smtClean="0">
                <a:latin typeface="Tahoma" pitchFamily="34" charset="0"/>
                <a:ea typeface="宋体" pitchFamily="2" charset="-122"/>
              </a:rPr>
              <a:pPr/>
              <a:t>50</a:t>
            </a:fld>
            <a:endParaRPr lang="en-US" altLang="zh-CN" smtClean="0">
              <a:latin typeface="Tahoma" pitchFamily="34" charset="0"/>
              <a:ea typeface="宋体" pitchFamily="2" charset="-122"/>
            </a:endParaRPr>
          </a:p>
        </p:txBody>
      </p:sp>
      <p:sp>
        <p:nvSpPr>
          <p:cNvPr id="52227" name="Rectangle 2"/>
          <p:cNvSpPr>
            <a:spLocks noGrp="1" noChangeArrowheads="1"/>
          </p:cNvSpPr>
          <p:nvPr>
            <p:ph type="title"/>
          </p:nvPr>
        </p:nvSpPr>
        <p:spPr>
          <a:xfrm>
            <a:off x="0" y="381000"/>
            <a:ext cx="9144000" cy="609600"/>
          </a:xfrm>
        </p:spPr>
        <p:txBody>
          <a:bodyPr/>
          <a:lstStyle/>
          <a:p>
            <a:pPr eaLnBrk="1" hangingPunct="1"/>
            <a:r>
              <a:rPr lang="en-US" altLang="zh-CN" smtClean="0">
                <a:solidFill>
                  <a:srgbClr val="170981"/>
                </a:solidFill>
                <a:ea typeface="宋体" pitchFamily="2" charset="-122"/>
              </a:rPr>
              <a:t>Clustering</a:t>
            </a:r>
          </a:p>
        </p:txBody>
      </p:sp>
      <p:sp>
        <p:nvSpPr>
          <p:cNvPr id="52228" name="Rectangle 3"/>
          <p:cNvSpPr>
            <a:spLocks noGrp="1" noChangeArrowheads="1"/>
          </p:cNvSpPr>
          <p:nvPr>
            <p:ph type="body" idx="1"/>
          </p:nvPr>
        </p:nvSpPr>
        <p:spPr>
          <a:xfrm>
            <a:off x="381000" y="1371600"/>
            <a:ext cx="8229600" cy="5105400"/>
          </a:xfrm>
        </p:spPr>
        <p:txBody>
          <a:bodyPr/>
          <a:lstStyle/>
          <a:p>
            <a:pPr eaLnBrk="1" hangingPunct="1">
              <a:lnSpc>
                <a:spcPct val="120000"/>
              </a:lnSpc>
            </a:pPr>
            <a:r>
              <a:rPr lang="en-US" altLang="zh-CN" sz="2400" b="1" smtClean="0">
                <a:solidFill>
                  <a:srgbClr val="00B0F0"/>
                </a:solidFill>
                <a:ea typeface="宋体" pitchFamily="2" charset="-122"/>
              </a:rPr>
              <a:t>Partition data set into clusters based on similarity</a:t>
            </a:r>
            <a:r>
              <a:rPr lang="en-US" altLang="zh-CN" sz="2400" smtClean="0">
                <a:ea typeface="宋体" pitchFamily="2" charset="-122"/>
              </a:rPr>
              <a:t>, and store cluster representation (e.g., centroid and diameter</a:t>
            </a:r>
            <a:r>
              <a:rPr lang="zh-CN" altLang="en-US" sz="2400" smtClean="0">
                <a:ea typeface="宋体" pitchFamily="2" charset="-122"/>
              </a:rPr>
              <a:t>，质心和直径</a:t>
            </a:r>
            <a:r>
              <a:rPr lang="en-US" altLang="zh-CN" sz="2400" smtClean="0">
                <a:ea typeface="宋体" pitchFamily="2" charset="-122"/>
              </a:rPr>
              <a:t>) only</a:t>
            </a:r>
          </a:p>
          <a:p>
            <a:pPr eaLnBrk="1" hangingPunct="1">
              <a:lnSpc>
                <a:spcPct val="120000"/>
              </a:lnSpc>
            </a:pPr>
            <a:r>
              <a:rPr lang="en-US" altLang="zh-CN" sz="2400" smtClean="0">
                <a:ea typeface="宋体" pitchFamily="2" charset="-122"/>
              </a:rPr>
              <a:t>Can be very effective if data is well clustered, but not if data is “smeared (</a:t>
            </a:r>
            <a:r>
              <a:rPr lang="zh-CN" altLang="en-US" sz="2400" smtClean="0">
                <a:ea typeface="宋体" pitchFamily="2" charset="-122"/>
              </a:rPr>
              <a:t>涂污</a:t>
            </a:r>
            <a:r>
              <a:rPr lang="en-US" altLang="zh-CN" sz="2400" smtClean="0">
                <a:ea typeface="宋体" pitchFamily="2" charset="-122"/>
              </a:rPr>
              <a:t>)”</a:t>
            </a:r>
          </a:p>
          <a:p>
            <a:pPr eaLnBrk="1" hangingPunct="1">
              <a:lnSpc>
                <a:spcPct val="120000"/>
              </a:lnSpc>
            </a:pPr>
            <a:r>
              <a:rPr lang="en-US" altLang="zh-CN" sz="2400" smtClean="0">
                <a:ea typeface="宋体" pitchFamily="2" charset="-122"/>
              </a:rPr>
              <a:t>Can have hierarchical clustering and be stored in multi-dimensional index tree structures</a:t>
            </a:r>
          </a:p>
          <a:p>
            <a:pPr eaLnBrk="1" hangingPunct="1">
              <a:lnSpc>
                <a:spcPct val="120000"/>
              </a:lnSpc>
            </a:pPr>
            <a:r>
              <a:rPr lang="en-US" altLang="zh-CN" sz="2400" smtClean="0">
                <a:ea typeface="宋体" pitchFamily="2" charset="-122"/>
              </a:rPr>
              <a:t>There are many choices of clustering definitions and clustering algorithms</a:t>
            </a:r>
          </a:p>
          <a:p>
            <a:pPr eaLnBrk="1" hangingPunct="1">
              <a:lnSpc>
                <a:spcPct val="120000"/>
              </a:lnSpc>
            </a:pPr>
            <a:r>
              <a:rPr lang="en-US" altLang="zh-CN" sz="2400" smtClean="0">
                <a:ea typeface="宋体" pitchFamily="2" charset="-122"/>
              </a:rPr>
              <a:t>Cluster analysis will be studied in depth in later Chapter</a:t>
            </a:r>
            <a:endParaRPr lang="en-US" altLang="zh-CN" sz="2400" smtClean="0">
              <a:ea typeface="宋体" pitchFamily="2" charset="-122"/>
              <a:sym typeface="Symbol" pitchFamily="18" charset="2"/>
            </a:endParaRPr>
          </a:p>
        </p:txBody>
      </p:sp>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srcRect/>
          <a:stretch>
            <a:fillRect/>
          </a:stretch>
        </p:blipFill>
        <p:spPr bwMode="auto">
          <a:xfrm>
            <a:off x="1757363" y="1347788"/>
            <a:ext cx="6091237" cy="5376862"/>
          </a:xfrm>
          <a:prstGeom prst="rect">
            <a:avLst/>
          </a:prstGeom>
          <a:noFill/>
          <a:ln w="9525" cap="flat" cmpd="sng">
            <a:noFill/>
            <a:prstDash val="solid"/>
            <a:miter lim="800000"/>
            <a:headEnd type="none" w="med" len="med"/>
            <a:tailEnd type="none" w="med" len="med"/>
          </a:ln>
          <a:effectLst>
            <a:prstShdw prst="shdw17" dist="17961" dir="2700000">
              <a:schemeClr val="accent1">
                <a:gamma/>
                <a:shade val="60000"/>
                <a:invGamma/>
              </a:schemeClr>
            </a:prstShdw>
          </a:effectLst>
        </p:spPr>
      </p:pic>
      <p:sp>
        <p:nvSpPr>
          <p:cNvPr id="53251" name="Rectangle 2"/>
          <p:cNvSpPr>
            <a:spLocks noGrp="1" noChangeArrowheads="1"/>
          </p:cNvSpPr>
          <p:nvPr>
            <p:ph type="title"/>
          </p:nvPr>
        </p:nvSpPr>
        <p:spPr>
          <a:xfrm>
            <a:off x="0" y="381000"/>
            <a:ext cx="9144000" cy="609600"/>
          </a:xfrm>
        </p:spPr>
        <p:txBody>
          <a:bodyPr/>
          <a:lstStyle/>
          <a:p>
            <a:pPr eaLnBrk="1" hangingPunct="1"/>
            <a:r>
              <a:rPr lang="en-US" altLang="zh-CN" smtClean="0">
                <a:solidFill>
                  <a:srgbClr val="170981"/>
                </a:solidFill>
                <a:ea typeface="宋体" pitchFamily="2" charset="-122"/>
              </a:rPr>
              <a:t>Clustering</a:t>
            </a:r>
          </a:p>
        </p:txBody>
      </p:sp>
      <p:sp>
        <p:nvSpPr>
          <p:cNvPr id="53252" name="矩形 9"/>
          <p:cNvSpPr>
            <a:spLocks noChangeArrowheads="1"/>
          </p:cNvSpPr>
          <p:nvPr/>
        </p:nvSpPr>
        <p:spPr bwMode="auto">
          <a:xfrm>
            <a:off x="1924050" y="3805238"/>
            <a:ext cx="2190750" cy="461962"/>
          </a:xfrm>
          <a:prstGeom prst="rect">
            <a:avLst/>
          </a:prstGeom>
          <a:noFill/>
          <a:ln w="9525">
            <a:noFill/>
            <a:miter lim="800000"/>
            <a:headEnd/>
            <a:tailEnd/>
          </a:ln>
        </p:spPr>
        <p:txBody>
          <a:bodyPr wrap="none">
            <a:spAutoFit/>
          </a:bodyPr>
          <a:lstStyle/>
          <a:p>
            <a:r>
              <a:rPr lang="en-US" altLang="zh-CN" b="1">
                <a:solidFill>
                  <a:srgbClr val="00B0F0"/>
                </a:solidFill>
                <a:ea typeface="宋体" pitchFamily="2" charset="-122"/>
              </a:rPr>
              <a:t>Original data</a:t>
            </a:r>
            <a:endParaRPr lang="zh-CN" altLang="en-US" b="1">
              <a:solidFill>
                <a:srgbClr val="00B0F0"/>
              </a:solidFill>
              <a:ea typeface="宋体" pitchFamily="2" charset="-122"/>
            </a:endParaRPr>
          </a:p>
        </p:txBody>
      </p:sp>
      <p:sp>
        <p:nvSpPr>
          <p:cNvPr id="11" name="矩形 10"/>
          <p:cNvSpPr>
            <a:spLocks noChangeArrowheads="1"/>
          </p:cNvSpPr>
          <p:nvPr/>
        </p:nvSpPr>
        <p:spPr bwMode="auto">
          <a:xfrm>
            <a:off x="0" y="1900238"/>
            <a:ext cx="1666875" cy="461962"/>
          </a:xfrm>
          <a:prstGeom prst="rect">
            <a:avLst/>
          </a:prstGeom>
          <a:noFill/>
          <a:ln w="9525">
            <a:noFill/>
            <a:miter lim="800000"/>
            <a:headEnd/>
            <a:tailEnd/>
          </a:ln>
        </p:spPr>
        <p:txBody>
          <a:bodyPr wrap="none">
            <a:spAutoFit/>
          </a:bodyPr>
          <a:lstStyle/>
          <a:p>
            <a:r>
              <a:rPr lang="en-US" altLang="zh-CN" b="1">
                <a:solidFill>
                  <a:srgbClr val="00B0F0"/>
                </a:solidFill>
                <a:ea typeface="宋体" pitchFamily="2" charset="-122"/>
              </a:rPr>
              <a:t>Centroids</a:t>
            </a:r>
            <a:endParaRPr lang="zh-CN" altLang="en-US" b="1">
              <a:solidFill>
                <a:srgbClr val="00B0F0"/>
              </a:solidFill>
              <a:ea typeface="宋体" pitchFamily="2" charset="-122"/>
            </a:endParaRPr>
          </a:p>
        </p:txBody>
      </p:sp>
      <p:cxnSp>
        <p:nvCxnSpPr>
          <p:cNvPr id="13" name="直接箭头连接符 12"/>
          <p:cNvCxnSpPr>
            <a:cxnSpLocks noChangeShapeType="1"/>
            <a:stCxn id="11" idx="3"/>
          </p:cNvCxnSpPr>
          <p:nvPr/>
        </p:nvCxnSpPr>
        <p:spPr bwMode="auto">
          <a:xfrm flipV="1">
            <a:off x="1666875" y="1676400"/>
            <a:ext cx="619125" cy="455613"/>
          </a:xfrm>
          <a:prstGeom prst="straightConnector1">
            <a:avLst/>
          </a:prstGeom>
          <a:noFill/>
          <a:ln w="9525" algn="ctr">
            <a:solidFill>
              <a:schemeClr val="tx1"/>
            </a:solidFill>
            <a:miter lim="800000"/>
            <a:headEnd/>
            <a:tailEnd type="arrow" w="med" len="med"/>
          </a:ln>
        </p:spPr>
      </p:cxnSp>
      <p:cxnSp>
        <p:nvCxnSpPr>
          <p:cNvPr id="15" name="直接箭头连接符 14"/>
          <p:cNvCxnSpPr>
            <a:cxnSpLocks noChangeShapeType="1"/>
            <a:stCxn id="11" idx="3"/>
          </p:cNvCxnSpPr>
          <p:nvPr/>
        </p:nvCxnSpPr>
        <p:spPr bwMode="auto">
          <a:xfrm>
            <a:off x="1666875" y="2132013"/>
            <a:ext cx="923925" cy="1220787"/>
          </a:xfrm>
          <a:prstGeom prst="straightConnector1">
            <a:avLst/>
          </a:prstGeom>
          <a:noFill/>
          <a:ln w="9525" algn="ctr">
            <a:solidFill>
              <a:schemeClr val="tx1"/>
            </a:solidFill>
            <a:miter lim="800000"/>
            <a:headEnd/>
            <a:tailEnd type="arrow" w="med" len="med"/>
          </a:ln>
        </p:spPr>
      </p:cxnSp>
      <p:cxnSp>
        <p:nvCxnSpPr>
          <p:cNvPr id="17" name="直接箭头连接符 16"/>
          <p:cNvCxnSpPr>
            <a:cxnSpLocks noChangeShapeType="1"/>
            <a:stCxn id="11" idx="3"/>
          </p:cNvCxnSpPr>
          <p:nvPr/>
        </p:nvCxnSpPr>
        <p:spPr bwMode="auto">
          <a:xfrm flipV="1">
            <a:off x="1666875" y="1676400"/>
            <a:ext cx="2143125" cy="455613"/>
          </a:xfrm>
          <a:prstGeom prst="straightConnector1">
            <a:avLst/>
          </a:prstGeom>
          <a:noFill/>
          <a:ln w="9525" algn="ctr">
            <a:solidFill>
              <a:schemeClr val="tx1"/>
            </a:solidFill>
            <a:miter lim="800000"/>
            <a:headEnd/>
            <a:tailEnd type="arrow" w="med" len="med"/>
          </a:ln>
        </p:spPr>
      </p:cxnSp>
      <p:cxnSp>
        <p:nvCxnSpPr>
          <p:cNvPr id="19" name="直接箭头连接符 18"/>
          <p:cNvCxnSpPr>
            <a:cxnSpLocks noChangeShapeType="1"/>
            <a:stCxn id="11" idx="3"/>
          </p:cNvCxnSpPr>
          <p:nvPr/>
        </p:nvCxnSpPr>
        <p:spPr bwMode="auto">
          <a:xfrm>
            <a:off x="1666875" y="2132013"/>
            <a:ext cx="1457325" cy="306387"/>
          </a:xfrm>
          <a:prstGeom prst="straightConnector1">
            <a:avLst/>
          </a:prstGeom>
          <a:noFill/>
          <a:ln w="9525" algn="ctr">
            <a:solidFill>
              <a:schemeClr val="tx1"/>
            </a:solidFill>
            <a:miter lim="800000"/>
            <a:headEnd/>
            <a:tailEnd type="arrow" w="med" len="med"/>
          </a:ln>
        </p:spPr>
      </p:cxnSp>
      <p:cxnSp>
        <p:nvCxnSpPr>
          <p:cNvPr id="21" name="直接箭头连接符 20"/>
          <p:cNvCxnSpPr>
            <a:cxnSpLocks noChangeShapeType="1"/>
            <a:stCxn id="11" idx="3"/>
          </p:cNvCxnSpPr>
          <p:nvPr/>
        </p:nvCxnSpPr>
        <p:spPr bwMode="auto">
          <a:xfrm>
            <a:off x="1666875" y="2132013"/>
            <a:ext cx="2066925" cy="1296987"/>
          </a:xfrm>
          <a:prstGeom prst="straightConnector1">
            <a:avLst/>
          </a:prstGeom>
          <a:noFill/>
          <a:ln w="9525" algn="ctr">
            <a:solidFill>
              <a:schemeClr val="tx1"/>
            </a:solidFill>
            <a:miter lim="800000"/>
            <a:headEnd/>
            <a:tailEnd type="arrow" w="med" len="med"/>
          </a:ln>
        </p:spPr>
      </p:cxnSp>
      <p:sp>
        <p:nvSpPr>
          <p:cNvPr id="53259" name="矩形 22"/>
          <p:cNvSpPr>
            <a:spLocks noChangeArrowheads="1"/>
          </p:cNvSpPr>
          <p:nvPr/>
        </p:nvSpPr>
        <p:spPr bwMode="auto">
          <a:xfrm>
            <a:off x="2132013" y="6243638"/>
            <a:ext cx="2439987" cy="461962"/>
          </a:xfrm>
          <a:prstGeom prst="rect">
            <a:avLst/>
          </a:prstGeom>
          <a:noFill/>
          <a:ln w="9525">
            <a:noFill/>
            <a:miter lim="800000"/>
            <a:headEnd/>
            <a:tailEnd/>
          </a:ln>
        </p:spPr>
        <p:txBody>
          <a:bodyPr wrap="none">
            <a:spAutoFit/>
          </a:bodyPr>
          <a:lstStyle/>
          <a:p>
            <a:r>
              <a:rPr lang="en-US" altLang="zh-CN" b="1">
                <a:solidFill>
                  <a:srgbClr val="00B0F0"/>
                </a:solidFill>
                <a:ea typeface="宋体" pitchFamily="2" charset="-122"/>
              </a:rPr>
              <a:t>Clustered data</a:t>
            </a:r>
            <a:endParaRPr lang="zh-CN" altLang="en-US" b="1">
              <a:solidFill>
                <a:srgbClr val="00B0F0"/>
              </a:solidFill>
              <a:ea typeface="宋体"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061"/>
          <p:cNvSpPr>
            <a:spLocks noGrp="1" noChangeArrowheads="1"/>
          </p:cNvSpPr>
          <p:nvPr>
            <p:ph type="sldNum" sz="quarter" idx="10"/>
          </p:nvPr>
        </p:nvSpPr>
        <p:spPr>
          <a:noFill/>
        </p:spPr>
        <p:txBody>
          <a:bodyPr/>
          <a:lstStyle/>
          <a:p>
            <a:fld id="{70763CD0-04E8-4E17-9597-AD8BF0FD091C}" type="slidenum">
              <a:rPr lang="en-US" altLang="zh-CN" smtClean="0">
                <a:latin typeface="Tahoma" pitchFamily="34" charset="0"/>
                <a:ea typeface="宋体" pitchFamily="2" charset="-122"/>
              </a:rPr>
              <a:pPr/>
              <a:t>52</a:t>
            </a:fld>
            <a:endParaRPr lang="en-US" altLang="zh-CN" smtClean="0">
              <a:latin typeface="Tahoma" pitchFamily="34" charset="0"/>
              <a:ea typeface="宋体" pitchFamily="2" charset="-122"/>
            </a:endParaRPr>
          </a:p>
        </p:txBody>
      </p:sp>
      <p:sp>
        <p:nvSpPr>
          <p:cNvPr id="54275" name="Rectangle 2"/>
          <p:cNvSpPr>
            <a:spLocks noGrp="1" noChangeArrowheads="1"/>
          </p:cNvSpPr>
          <p:nvPr>
            <p:ph type="title"/>
          </p:nvPr>
        </p:nvSpPr>
        <p:spPr>
          <a:xfrm>
            <a:off x="-152400" y="152400"/>
            <a:ext cx="9525000" cy="762000"/>
          </a:xfrm>
        </p:spPr>
        <p:txBody>
          <a:bodyPr/>
          <a:lstStyle/>
          <a:p>
            <a:pPr eaLnBrk="1" hangingPunct="1"/>
            <a:r>
              <a:rPr lang="en-US" altLang="zh-CN" smtClean="0">
                <a:solidFill>
                  <a:srgbClr val="170981"/>
                </a:solidFill>
                <a:ea typeface="宋体" pitchFamily="2" charset="-122"/>
              </a:rPr>
              <a:t>Sampling </a:t>
            </a:r>
            <a:r>
              <a:rPr lang="zh-CN" altLang="en-US" smtClean="0">
                <a:solidFill>
                  <a:srgbClr val="170981"/>
                </a:solidFill>
                <a:ea typeface="宋体" pitchFamily="2" charset="-122"/>
              </a:rPr>
              <a:t>（抽样）</a:t>
            </a:r>
            <a:endParaRPr lang="en-US" altLang="zh-CN" smtClean="0">
              <a:solidFill>
                <a:srgbClr val="170981"/>
              </a:solidFill>
              <a:ea typeface="宋体" pitchFamily="2" charset="-122"/>
            </a:endParaRPr>
          </a:p>
        </p:txBody>
      </p:sp>
      <p:sp>
        <p:nvSpPr>
          <p:cNvPr id="54276" name="Rectangle 3"/>
          <p:cNvSpPr>
            <a:spLocks noGrp="1" noChangeArrowheads="1"/>
          </p:cNvSpPr>
          <p:nvPr>
            <p:ph type="body" idx="1"/>
          </p:nvPr>
        </p:nvSpPr>
        <p:spPr>
          <a:xfrm>
            <a:off x="381000" y="1371600"/>
            <a:ext cx="8458200" cy="5181600"/>
          </a:xfrm>
        </p:spPr>
        <p:txBody>
          <a:bodyPr/>
          <a:lstStyle/>
          <a:p>
            <a:pPr eaLnBrk="1" hangingPunct="1">
              <a:lnSpc>
                <a:spcPct val="120000"/>
              </a:lnSpc>
            </a:pPr>
            <a:r>
              <a:rPr lang="en-US" altLang="zh-CN" sz="2400" smtClean="0">
                <a:ea typeface="宋体" pitchFamily="2" charset="-122"/>
              </a:rPr>
              <a:t>Sampling: obtaining a small sample </a:t>
            </a:r>
            <a:r>
              <a:rPr lang="en-US" altLang="zh-CN" sz="2400" i="1" smtClean="0">
                <a:ea typeface="宋体" pitchFamily="2" charset="-122"/>
              </a:rPr>
              <a:t>s</a:t>
            </a:r>
            <a:r>
              <a:rPr lang="en-US" altLang="zh-CN" sz="2400" smtClean="0">
                <a:ea typeface="宋体" pitchFamily="2" charset="-122"/>
              </a:rPr>
              <a:t> to represent the whole data set </a:t>
            </a:r>
            <a:r>
              <a:rPr lang="en-US" altLang="zh-CN" sz="2400" i="1" smtClean="0">
                <a:ea typeface="宋体" pitchFamily="2" charset="-122"/>
              </a:rPr>
              <a:t>N</a:t>
            </a:r>
          </a:p>
          <a:p>
            <a:pPr eaLnBrk="1" hangingPunct="1">
              <a:lnSpc>
                <a:spcPct val="120000"/>
              </a:lnSpc>
            </a:pPr>
            <a:r>
              <a:rPr lang="en-US" altLang="zh-CN" sz="2400" smtClean="0">
                <a:solidFill>
                  <a:srgbClr val="00B0F0"/>
                </a:solidFill>
                <a:ea typeface="宋体" pitchFamily="2" charset="-122"/>
              </a:rPr>
              <a:t>Key principle</a:t>
            </a:r>
            <a:r>
              <a:rPr lang="en-US" altLang="zh-CN" sz="2400" smtClean="0">
                <a:ea typeface="宋体" pitchFamily="2" charset="-122"/>
              </a:rPr>
              <a:t>: Choose a </a:t>
            </a:r>
            <a:r>
              <a:rPr lang="en-US" altLang="zh-CN" sz="2400" smtClean="0">
                <a:solidFill>
                  <a:schemeClr val="hlink"/>
                </a:solidFill>
                <a:ea typeface="宋体" pitchFamily="2" charset="-122"/>
              </a:rPr>
              <a:t>representative</a:t>
            </a:r>
            <a:r>
              <a:rPr lang="en-US" altLang="zh-CN" sz="2400" smtClean="0">
                <a:ea typeface="宋体" pitchFamily="2" charset="-122"/>
              </a:rPr>
              <a:t> subset of the data</a:t>
            </a:r>
          </a:p>
          <a:p>
            <a:pPr lvl="1" eaLnBrk="1" hangingPunct="1">
              <a:lnSpc>
                <a:spcPct val="120000"/>
              </a:lnSpc>
            </a:pPr>
            <a:r>
              <a:rPr lang="en-US" altLang="zh-CN" sz="2400" smtClean="0">
                <a:ea typeface="宋体" pitchFamily="2" charset="-122"/>
              </a:rPr>
              <a:t>Simple random sampling may have very poor performance in the presence of skew (</a:t>
            </a:r>
            <a:r>
              <a:rPr lang="zh-CN" altLang="en-US" sz="2400" smtClean="0">
                <a:ea typeface="宋体" pitchFamily="2" charset="-122"/>
              </a:rPr>
              <a:t>扭曲</a:t>
            </a:r>
            <a:r>
              <a:rPr lang="en-US" altLang="zh-CN" sz="2400" smtClean="0">
                <a:ea typeface="宋体" pitchFamily="2" charset="-122"/>
              </a:rPr>
              <a:t>)</a:t>
            </a:r>
          </a:p>
          <a:p>
            <a:pPr lvl="1" eaLnBrk="1" hangingPunct="1">
              <a:lnSpc>
                <a:spcPct val="120000"/>
              </a:lnSpc>
            </a:pPr>
            <a:r>
              <a:rPr lang="en-US" altLang="zh-CN" sz="2400" smtClean="0">
                <a:ea typeface="宋体" pitchFamily="2" charset="-122"/>
              </a:rPr>
              <a:t>Develop adaptive sampling methods, e.g., stratified sampling </a:t>
            </a:r>
            <a:r>
              <a:rPr lang="zh-CN" altLang="en-US" sz="2400" smtClean="0">
                <a:ea typeface="宋体" pitchFamily="2" charset="-122"/>
              </a:rPr>
              <a:t>（分层抽样）</a:t>
            </a:r>
            <a:endParaRPr lang="en-US" altLang="zh-CN" sz="2400" smtClean="0">
              <a:ea typeface="宋体" pitchFamily="2" charset="-122"/>
            </a:endParaRPr>
          </a:p>
        </p:txBody>
      </p:sp>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1032"/>
          <p:cNvSpPr>
            <a:spLocks noChangeArrowheads="1"/>
          </p:cNvSpPr>
          <p:nvPr/>
        </p:nvSpPr>
        <p:spPr bwMode="auto">
          <a:xfrm>
            <a:off x="0" y="4286250"/>
            <a:ext cx="9144000" cy="2092325"/>
          </a:xfrm>
          <a:prstGeom prst="rect">
            <a:avLst/>
          </a:prstGeom>
          <a:noFill/>
          <a:ln w="9525">
            <a:noFill/>
            <a:miter lim="800000"/>
            <a:headEnd/>
            <a:tailEnd/>
          </a:ln>
        </p:spPr>
        <p:txBody>
          <a:bodyPr>
            <a:spAutoFit/>
          </a:bodyPr>
          <a:lstStyle/>
          <a:p>
            <a:pPr indent="914400" algn="just"/>
            <a:r>
              <a:rPr lang="zh-CN" altLang="en-US" sz="1000">
                <a:latin typeface="Arial" charset="0"/>
                <a:ea typeface="宋体" pitchFamily="2" charset="-122"/>
              </a:rPr>
              <a:t> </a:t>
            </a:r>
            <a:endParaRPr lang="zh-CN" altLang="en-US" sz="1000">
              <a:ea typeface="宋体" pitchFamily="2" charset="-122"/>
            </a:endParaRPr>
          </a:p>
          <a:p>
            <a:pPr indent="914400" algn="just" eaLnBrk="0" hangingPunct="0"/>
            <a:r>
              <a:rPr lang="zh-CN" altLang="en-US" b="1">
                <a:latin typeface="宋体" pitchFamily="2" charset="-122"/>
                <a:ea typeface="宋体" pitchFamily="2" charset="-122"/>
              </a:rPr>
              <a:t>(</a:t>
            </a:r>
            <a:r>
              <a:rPr lang="en-US" altLang="zh-CN" b="1">
                <a:latin typeface="宋体" pitchFamily="2" charset="-122"/>
                <a:ea typeface="宋体" pitchFamily="2" charset="-122"/>
              </a:rPr>
              <a:t>a) </a:t>
            </a:r>
            <a:r>
              <a:rPr lang="zh-CN" altLang="en-US" b="1">
                <a:latin typeface="宋体" pitchFamily="2" charset="-122"/>
                <a:ea typeface="宋体" pitchFamily="2" charset="-122"/>
              </a:rPr>
              <a:t>采样点 256</a:t>
            </a:r>
            <a:r>
              <a:rPr lang="zh-CN" altLang="en-US" b="1">
                <a:ea typeface="宋体" pitchFamily="2" charset="-122"/>
              </a:rPr>
              <a:t>×</a:t>
            </a:r>
            <a:r>
              <a:rPr lang="zh-CN" altLang="en-US" b="1">
                <a:latin typeface="宋体" pitchFamily="2" charset="-122"/>
                <a:ea typeface="宋体" pitchFamily="2" charset="-122"/>
              </a:rPr>
              <a:t>256 时的图像 </a:t>
            </a:r>
          </a:p>
          <a:p>
            <a:pPr indent="914400" algn="just" eaLnBrk="0" hangingPunct="0"/>
            <a:r>
              <a:rPr lang="zh-CN" altLang="en-US" b="1">
                <a:latin typeface="宋体" pitchFamily="2" charset="-122"/>
                <a:ea typeface="宋体" pitchFamily="2" charset="-122"/>
              </a:rPr>
              <a:t>(</a:t>
            </a:r>
            <a:r>
              <a:rPr lang="en-US" altLang="zh-CN" b="1">
                <a:latin typeface="宋体" pitchFamily="2" charset="-122"/>
                <a:ea typeface="宋体" pitchFamily="2" charset="-122"/>
              </a:rPr>
              <a:t>b) </a:t>
            </a:r>
            <a:r>
              <a:rPr lang="zh-CN" altLang="en-US" b="1">
                <a:latin typeface="宋体" pitchFamily="2" charset="-122"/>
                <a:ea typeface="宋体" pitchFamily="2" charset="-122"/>
              </a:rPr>
              <a:t>采样点 64</a:t>
            </a:r>
            <a:r>
              <a:rPr lang="zh-CN" altLang="en-US" b="1">
                <a:ea typeface="宋体" pitchFamily="2" charset="-122"/>
              </a:rPr>
              <a:t>×</a:t>
            </a:r>
            <a:r>
              <a:rPr lang="zh-CN" altLang="en-US" b="1">
                <a:latin typeface="宋体" pitchFamily="2" charset="-122"/>
                <a:ea typeface="宋体" pitchFamily="2" charset="-122"/>
              </a:rPr>
              <a:t>64 时的图像</a:t>
            </a:r>
          </a:p>
          <a:p>
            <a:pPr indent="914400" algn="just" eaLnBrk="0" hangingPunct="0"/>
            <a:r>
              <a:rPr lang="zh-CN" altLang="en-US" b="1">
                <a:latin typeface="宋体" pitchFamily="2" charset="-122"/>
                <a:ea typeface="宋体" pitchFamily="2" charset="-122"/>
              </a:rPr>
              <a:t>(</a:t>
            </a:r>
            <a:r>
              <a:rPr lang="en-US" altLang="zh-CN" b="1">
                <a:latin typeface="宋体" pitchFamily="2" charset="-122"/>
                <a:ea typeface="宋体" pitchFamily="2" charset="-122"/>
              </a:rPr>
              <a:t>c) </a:t>
            </a:r>
            <a:r>
              <a:rPr lang="zh-CN" altLang="en-US" b="1">
                <a:latin typeface="宋体" pitchFamily="2" charset="-122"/>
                <a:ea typeface="宋体" pitchFamily="2" charset="-122"/>
              </a:rPr>
              <a:t>采样点 32</a:t>
            </a:r>
            <a:r>
              <a:rPr lang="zh-CN" altLang="en-US" b="1">
                <a:ea typeface="宋体" pitchFamily="2" charset="-122"/>
              </a:rPr>
              <a:t>×3</a:t>
            </a:r>
            <a:r>
              <a:rPr lang="zh-CN" altLang="en-US" b="1">
                <a:latin typeface="宋体" pitchFamily="2" charset="-122"/>
                <a:ea typeface="宋体" pitchFamily="2" charset="-122"/>
              </a:rPr>
              <a:t>2 时的图像</a:t>
            </a:r>
          </a:p>
          <a:p>
            <a:pPr indent="914400" algn="just" eaLnBrk="0" hangingPunct="0"/>
            <a:r>
              <a:rPr lang="zh-CN" altLang="en-US" b="1">
                <a:latin typeface="宋体" pitchFamily="2" charset="-122"/>
                <a:ea typeface="宋体" pitchFamily="2" charset="-122"/>
              </a:rPr>
              <a:t>(</a:t>
            </a:r>
            <a:r>
              <a:rPr lang="en-US" altLang="zh-CN" b="1">
                <a:latin typeface="宋体" pitchFamily="2" charset="-122"/>
                <a:ea typeface="宋体" pitchFamily="2" charset="-122"/>
              </a:rPr>
              <a:t>d) </a:t>
            </a:r>
            <a:r>
              <a:rPr lang="zh-CN" altLang="en-US" b="1">
                <a:latin typeface="宋体" pitchFamily="2" charset="-122"/>
                <a:ea typeface="宋体" pitchFamily="2" charset="-122"/>
              </a:rPr>
              <a:t>采样点 16</a:t>
            </a:r>
            <a:r>
              <a:rPr lang="zh-CN" altLang="en-US" b="1">
                <a:ea typeface="宋体" pitchFamily="2" charset="-122"/>
              </a:rPr>
              <a:t>×1</a:t>
            </a:r>
            <a:r>
              <a:rPr lang="zh-CN" altLang="en-US" b="1">
                <a:latin typeface="宋体" pitchFamily="2" charset="-122"/>
                <a:ea typeface="宋体" pitchFamily="2" charset="-122"/>
              </a:rPr>
              <a:t>6 时的图像</a:t>
            </a:r>
            <a:endParaRPr lang="zh-CN" altLang="en-US" b="1">
              <a:ea typeface="宋体" pitchFamily="2" charset="-122"/>
            </a:endParaRPr>
          </a:p>
          <a:p>
            <a:pPr indent="914400" eaLnBrk="0" hangingPunct="0"/>
            <a:endParaRPr lang="zh-CN" altLang="en-US" b="1">
              <a:ea typeface="宋体" pitchFamily="2" charset="-122"/>
            </a:endParaRPr>
          </a:p>
        </p:txBody>
      </p:sp>
      <p:graphicFrame>
        <p:nvGraphicFramePr>
          <p:cNvPr id="5122" name="Object 1031"/>
          <p:cNvGraphicFramePr>
            <a:graphicFrameLocks noChangeAspect="1"/>
          </p:cNvGraphicFramePr>
          <p:nvPr/>
        </p:nvGraphicFramePr>
        <p:xfrm>
          <a:off x="357188" y="2057400"/>
          <a:ext cx="1819275" cy="1800225"/>
        </p:xfrm>
        <a:graphic>
          <a:graphicData uri="http://schemas.openxmlformats.org/presentationml/2006/ole">
            <mc:AlternateContent xmlns:mc="http://schemas.openxmlformats.org/markup-compatibility/2006">
              <mc:Choice xmlns:v="urn:schemas-microsoft-com:vml" Requires="v">
                <p:oleObj spid="_x0000_s5124" r:id="rId3" imgW="2429214" imgH="2400635" progId="PBrush">
                  <p:embed/>
                </p:oleObj>
              </mc:Choice>
              <mc:Fallback>
                <p:oleObj r:id="rId3" imgW="2429214" imgH="2400635" progId="PBrush">
                  <p:embed/>
                  <p:pic>
                    <p:nvPicPr>
                      <p:cNvPr id="0" name="Object 10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2057400"/>
                        <a:ext cx="1819275"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5" name="Rectangle 1033"/>
          <p:cNvSpPr>
            <a:spLocks noChangeArrowheads="1"/>
          </p:cNvSpPr>
          <p:nvPr/>
        </p:nvSpPr>
        <p:spPr bwMode="auto">
          <a:xfrm>
            <a:off x="0" y="2160588"/>
            <a:ext cx="9144000" cy="244475"/>
          </a:xfrm>
          <a:prstGeom prst="rect">
            <a:avLst/>
          </a:prstGeom>
          <a:noFill/>
          <a:ln w="9525">
            <a:noFill/>
            <a:miter lim="800000"/>
            <a:headEnd/>
            <a:tailEnd/>
          </a:ln>
        </p:spPr>
        <p:txBody>
          <a:bodyPr>
            <a:spAutoFit/>
          </a:bodyPr>
          <a:lstStyle/>
          <a:p>
            <a:pPr algn="ctr"/>
            <a:r>
              <a:rPr lang="zh-CN" altLang="en-US" sz="1000">
                <a:ea typeface="宋体" pitchFamily="2" charset="-122"/>
              </a:rPr>
              <a:t>   </a:t>
            </a:r>
            <a:endParaRPr lang="zh-CN" altLang="en-US">
              <a:ea typeface="宋体" pitchFamily="2" charset="-122"/>
            </a:endParaRPr>
          </a:p>
        </p:txBody>
      </p:sp>
      <p:graphicFrame>
        <p:nvGraphicFramePr>
          <p:cNvPr id="3075" name="Object 1030"/>
          <p:cNvGraphicFramePr>
            <a:graphicFrameLocks noChangeAspect="1"/>
          </p:cNvGraphicFramePr>
          <p:nvPr/>
        </p:nvGraphicFramePr>
        <p:xfrm>
          <a:off x="2527300" y="2060575"/>
          <a:ext cx="1800225" cy="1800225"/>
        </p:xfrm>
        <a:graphic>
          <a:graphicData uri="http://schemas.openxmlformats.org/presentationml/2006/ole">
            <mc:AlternateContent xmlns:mc="http://schemas.openxmlformats.org/markup-compatibility/2006">
              <mc:Choice xmlns:v="urn:schemas-microsoft-com:vml" Requires="v">
                <p:oleObj spid="_x0000_s5125" r:id="rId5" imgW="2429214" imgH="2419048" progId="PBrush">
                  <p:embed/>
                </p:oleObj>
              </mc:Choice>
              <mc:Fallback>
                <p:oleObj r:id="rId5" imgW="2429214" imgH="2419048" progId="PBrush">
                  <p:embed/>
                  <p:pic>
                    <p:nvPicPr>
                      <p:cNvPr id="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7300" y="2060575"/>
                        <a:ext cx="1800225"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8" name="Picture 1029" descr="Miss"/>
          <p:cNvPicPr>
            <a:picLocks noChangeArrowheads="1"/>
          </p:cNvPicPr>
          <p:nvPr/>
        </p:nvPicPr>
        <p:blipFill>
          <a:blip r:embed="rId7"/>
          <a:srcRect/>
          <a:stretch>
            <a:fillRect/>
          </a:stretch>
        </p:blipFill>
        <p:spPr bwMode="auto">
          <a:xfrm>
            <a:off x="4687888" y="2060575"/>
            <a:ext cx="1819275" cy="1790700"/>
          </a:xfrm>
          <a:prstGeom prst="rect">
            <a:avLst/>
          </a:prstGeom>
          <a:noFill/>
          <a:ln w="9525">
            <a:noFill/>
            <a:miter lim="800000"/>
            <a:headEnd/>
            <a:tailEnd/>
          </a:ln>
        </p:spPr>
      </p:pic>
      <p:pic>
        <p:nvPicPr>
          <p:cNvPr id="3079" name="Picture 1028" descr="Miss"/>
          <p:cNvPicPr>
            <a:picLocks noChangeArrowheads="1"/>
          </p:cNvPicPr>
          <p:nvPr/>
        </p:nvPicPr>
        <p:blipFill>
          <a:blip r:embed="rId8"/>
          <a:srcRect/>
          <a:stretch>
            <a:fillRect/>
          </a:stretch>
        </p:blipFill>
        <p:spPr bwMode="auto">
          <a:xfrm>
            <a:off x="6919913" y="2060575"/>
            <a:ext cx="1819275" cy="1790700"/>
          </a:xfrm>
          <a:prstGeom prst="rect">
            <a:avLst/>
          </a:prstGeom>
          <a:noFill/>
          <a:ln w="9525">
            <a:noFill/>
            <a:miter lim="800000"/>
            <a:headEnd/>
            <a:tailEnd/>
          </a:ln>
        </p:spPr>
      </p:pic>
      <p:sp>
        <p:nvSpPr>
          <p:cNvPr id="5128" name="Rectangle 1035"/>
          <p:cNvSpPr>
            <a:spLocks noChangeArrowheads="1"/>
          </p:cNvSpPr>
          <p:nvPr/>
        </p:nvSpPr>
        <p:spPr bwMode="auto">
          <a:xfrm>
            <a:off x="609600" y="1233488"/>
            <a:ext cx="5184775" cy="519112"/>
          </a:xfrm>
          <a:prstGeom prst="rect">
            <a:avLst/>
          </a:prstGeom>
          <a:noFill/>
          <a:ln w="9525">
            <a:noFill/>
            <a:miter lim="800000"/>
            <a:headEnd/>
            <a:tailEnd/>
          </a:ln>
        </p:spPr>
        <p:txBody>
          <a:bodyPr wrap="none">
            <a:spAutoFit/>
          </a:bodyPr>
          <a:lstStyle/>
          <a:p>
            <a:pPr eaLnBrk="0" hangingPunct="0"/>
            <a:r>
              <a:rPr lang="zh-CN" altLang="en-US" sz="2800" b="1">
                <a:solidFill>
                  <a:srgbClr val="800000"/>
                </a:solidFill>
                <a:latin typeface="黑体" pitchFamily="49" charset="-122"/>
                <a:ea typeface="黑体" pitchFamily="49" charset="-122"/>
              </a:rPr>
              <a:t>采样点数与图像质量之间的关系</a:t>
            </a:r>
          </a:p>
        </p:txBody>
      </p:sp>
      <p:sp>
        <p:nvSpPr>
          <p:cNvPr id="5129" name="Rectangle 1036"/>
          <p:cNvSpPr>
            <a:spLocks noChangeArrowheads="1"/>
          </p:cNvSpPr>
          <p:nvPr/>
        </p:nvSpPr>
        <p:spPr bwMode="auto">
          <a:xfrm>
            <a:off x="900113" y="4030663"/>
            <a:ext cx="422275" cy="336550"/>
          </a:xfrm>
          <a:prstGeom prst="rect">
            <a:avLst/>
          </a:prstGeom>
          <a:noFill/>
          <a:ln w="9525">
            <a:noFill/>
            <a:miter lim="800000"/>
            <a:headEnd/>
            <a:tailEnd/>
          </a:ln>
        </p:spPr>
        <p:txBody>
          <a:bodyPr wrap="none">
            <a:spAutoFit/>
          </a:bodyPr>
          <a:lstStyle/>
          <a:p>
            <a:r>
              <a:rPr lang="zh-CN" altLang="en-US" sz="1600" b="1">
                <a:ea typeface="宋体" pitchFamily="2" charset="-122"/>
              </a:rPr>
              <a:t>(</a:t>
            </a:r>
            <a:r>
              <a:rPr lang="en-US" altLang="zh-CN" sz="1600" b="1">
                <a:ea typeface="宋体" pitchFamily="2" charset="-122"/>
              </a:rPr>
              <a:t>a)</a:t>
            </a:r>
            <a:endParaRPr lang="zh-CN" altLang="en-US" sz="1600" b="1">
              <a:ea typeface="宋体" pitchFamily="2" charset="-122"/>
            </a:endParaRPr>
          </a:p>
        </p:txBody>
      </p:sp>
      <p:sp>
        <p:nvSpPr>
          <p:cNvPr id="3082" name="Rectangle 1037"/>
          <p:cNvSpPr>
            <a:spLocks noChangeArrowheads="1"/>
          </p:cNvSpPr>
          <p:nvPr/>
        </p:nvSpPr>
        <p:spPr bwMode="auto">
          <a:xfrm>
            <a:off x="3276600" y="4076700"/>
            <a:ext cx="433388" cy="336550"/>
          </a:xfrm>
          <a:prstGeom prst="rect">
            <a:avLst/>
          </a:prstGeom>
          <a:noFill/>
          <a:ln w="9525">
            <a:noFill/>
            <a:miter lim="800000"/>
            <a:headEnd/>
            <a:tailEnd/>
          </a:ln>
        </p:spPr>
        <p:txBody>
          <a:bodyPr wrap="none">
            <a:spAutoFit/>
          </a:bodyPr>
          <a:lstStyle/>
          <a:p>
            <a:r>
              <a:rPr lang="zh-CN" altLang="en-US" sz="1600" b="1">
                <a:ea typeface="宋体" pitchFamily="2" charset="-122"/>
              </a:rPr>
              <a:t>(</a:t>
            </a:r>
            <a:r>
              <a:rPr lang="en-US" altLang="zh-CN" sz="1600" b="1">
                <a:ea typeface="宋体" pitchFamily="2" charset="-122"/>
              </a:rPr>
              <a:t>b)</a:t>
            </a:r>
            <a:endParaRPr lang="zh-CN" altLang="en-US" sz="1600" b="1">
              <a:ea typeface="宋体" pitchFamily="2" charset="-122"/>
            </a:endParaRPr>
          </a:p>
        </p:txBody>
      </p:sp>
      <p:sp>
        <p:nvSpPr>
          <p:cNvPr id="3083" name="Rectangle 1038"/>
          <p:cNvSpPr>
            <a:spLocks noChangeArrowheads="1"/>
          </p:cNvSpPr>
          <p:nvPr/>
        </p:nvSpPr>
        <p:spPr bwMode="auto">
          <a:xfrm>
            <a:off x="5435600" y="4076700"/>
            <a:ext cx="411163" cy="336550"/>
          </a:xfrm>
          <a:prstGeom prst="rect">
            <a:avLst/>
          </a:prstGeom>
          <a:noFill/>
          <a:ln w="9525">
            <a:noFill/>
            <a:miter lim="800000"/>
            <a:headEnd/>
            <a:tailEnd/>
          </a:ln>
        </p:spPr>
        <p:txBody>
          <a:bodyPr wrap="none">
            <a:spAutoFit/>
          </a:bodyPr>
          <a:lstStyle/>
          <a:p>
            <a:r>
              <a:rPr lang="zh-CN" altLang="en-US" sz="1600" b="1">
                <a:ea typeface="宋体" pitchFamily="2" charset="-122"/>
              </a:rPr>
              <a:t>(</a:t>
            </a:r>
            <a:r>
              <a:rPr lang="en-US" altLang="zh-CN" sz="1600" b="1">
                <a:ea typeface="宋体" pitchFamily="2" charset="-122"/>
              </a:rPr>
              <a:t>c)</a:t>
            </a:r>
            <a:endParaRPr lang="zh-CN" altLang="en-US" sz="1600" b="1">
              <a:ea typeface="宋体" pitchFamily="2" charset="-122"/>
            </a:endParaRPr>
          </a:p>
        </p:txBody>
      </p:sp>
      <p:sp>
        <p:nvSpPr>
          <p:cNvPr id="3084" name="Rectangle 1039"/>
          <p:cNvSpPr>
            <a:spLocks noChangeArrowheads="1"/>
          </p:cNvSpPr>
          <p:nvPr/>
        </p:nvSpPr>
        <p:spPr bwMode="auto">
          <a:xfrm>
            <a:off x="7740650" y="4076700"/>
            <a:ext cx="433388" cy="336550"/>
          </a:xfrm>
          <a:prstGeom prst="rect">
            <a:avLst/>
          </a:prstGeom>
          <a:noFill/>
          <a:ln w="9525">
            <a:noFill/>
            <a:miter lim="800000"/>
            <a:headEnd/>
            <a:tailEnd/>
          </a:ln>
        </p:spPr>
        <p:txBody>
          <a:bodyPr wrap="none">
            <a:spAutoFit/>
          </a:bodyPr>
          <a:lstStyle/>
          <a:p>
            <a:r>
              <a:rPr lang="zh-CN" altLang="en-US" sz="1600" b="1">
                <a:ea typeface="宋体" pitchFamily="2" charset="-122"/>
              </a:rPr>
              <a:t>(</a:t>
            </a:r>
            <a:r>
              <a:rPr lang="en-US" altLang="zh-CN" sz="1600" b="1">
                <a:ea typeface="宋体" pitchFamily="2" charset="-122"/>
              </a:rPr>
              <a:t>d)</a:t>
            </a:r>
            <a:endParaRPr lang="zh-CN" altLang="en-US" sz="1600" b="1">
              <a:ea typeface="宋体" pitchFamily="2" charset="-122"/>
            </a:endParaRPr>
          </a:p>
        </p:txBody>
      </p:sp>
      <p:sp>
        <p:nvSpPr>
          <p:cNvPr id="3085" name="矩形 12"/>
          <p:cNvSpPr>
            <a:spLocks noChangeArrowheads="1"/>
          </p:cNvSpPr>
          <p:nvPr/>
        </p:nvSpPr>
        <p:spPr bwMode="auto">
          <a:xfrm>
            <a:off x="142875" y="6110288"/>
            <a:ext cx="8858250" cy="461962"/>
          </a:xfrm>
          <a:prstGeom prst="rect">
            <a:avLst/>
          </a:prstGeom>
          <a:noFill/>
          <a:ln w="9525">
            <a:noFill/>
            <a:miter lim="800000"/>
            <a:headEnd/>
            <a:tailEnd/>
          </a:ln>
        </p:spPr>
        <p:txBody>
          <a:bodyPr>
            <a:spAutoFit/>
          </a:bodyPr>
          <a:lstStyle/>
          <a:p>
            <a:r>
              <a:rPr lang="zh-CN" altLang="en-US" b="1">
                <a:solidFill>
                  <a:srgbClr val="FF0000"/>
                </a:solidFill>
                <a:ea typeface="宋体" pitchFamily="2" charset="-122"/>
              </a:rPr>
              <a:t>采样越细，越能精细地表现图像。</a:t>
            </a:r>
            <a:r>
              <a:rPr lang="zh-CN" altLang="en-US" b="1">
                <a:solidFill>
                  <a:srgbClr val="0000FF"/>
                </a:solidFill>
                <a:ea typeface="宋体" pitchFamily="2" charset="-122"/>
              </a:rPr>
              <a:t>采样点减少时，块状效应明显。</a:t>
            </a:r>
          </a:p>
        </p:txBody>
      </p:sp>
      <p:sp>
        <p:nvSpPr>
          <p:cNvPr id="5134" name="Rectangle 2"/>
          <p:cNvSpPr>
            <a:spLocks noGrp="1" noChangeArrowheads="1"/>
          </p:cNvSpPr>
          <p:nvPr>
            <p:ph type="title"/>
          </p:nvPr>
        </p:nvSpPr>
        <p:spPr>
          <a:xfrm>
            <a:off x="-152400" y="152400"/>
            <a:ext cx="9525000" cy="762000"/>
          </a:xfrm>
        </p:spPr>
        <p:txBody>
          <a:bodyPr/>
          <a:lstStyle/>
          <a:p>
            <a:pPr eaLnBrk="1" hangingPunct="1"/>
            <a:r>
              <a:rPr lang="en-US" altLang="zh-CN" smtClean="0">
                <a:solidFill>
                  <a:srgbClr val="170981"/>
                </a:solidFill>
                <a:ea typeface="宋体" pitchFamily="2" charset="-122"/>
              </a:rPr>
              <a:t>Image Sampling </a:t>
            </a:r>
            <a:r>
              <a:rPr lang="zh-CN" altLang="en-US" smtClean="0">
                <a:solidFill>
                  <a:srgbClr val="170981"/>
                </a:solidFill>
                <a:ea typeface="宋体" pitchFamily="2" charset="-122"/>
              </a:rPr>
              <a:t>（图像采样）</a:t>
            </a:r>
            <a:endParaRPr lang="en-US" altLang="zh-CN" smtClean="0">
              <a:solidFill>
                <a:srgbClr val="170981"/>
              </a:solidFill>
              <a:ea typeface="宋体"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anim calcmode="lin" valueType="num">
                                      <p:cBhvr additive="base">
                                        <p:cTn id="11" dur="500" fill="hold"/>
                                        <p:tgtEl>
                                          <p:spTgt spid="3078"/>
                                        </p:tgtEl>
                                        <p:attrNameLst>
                                          <p:attrName>ppt_x</p:attrName>
                                        </p:attrNameLst>
                                      </p:cBhvr>
                                      <p:tavLst>
                                        <p:tav tm="0">
                                          <p:val>
                                            <p:strVal val="#ppt_x"/>
                                          </p:val>
                                        </p:tav>
                                        <p:tav tm="100000">
                                          <p:val>
                                            <p:strVal val="#ppt_x"/>
                                          </p:val>
                                        </p:tav>
                                      </p:tavLst>
                                    </p:anim>
                                    <p:anim calcmode="lin" valueType="num">
                                      <p:cBhvr additive="base">
                                        <p:cTn id="12" dur="500" fill="hold"/>
                                        <p:tgtEl>
                                          <p:spTgt spid="307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9"/>
                                        </p:tgtEl>
                                        <p:attrNameLst>
                                          <p:attrName>style.visibility</p:attrName>
                                        </p:attrNameLst>
                                      </p:cBhvr>
                                      <p:to>
                                        <p:strVal val="visible"/>
                                      </p:to>
                                    </p:set>
                                    <p:anim calcmode="lin" valueType="num">
                                      <p:cBhvr additive="base">
                                        <p:cTn id="15" dur="500" fill="hold"/>
                                        <p:tgtEl>
                                          <p:spTgt spid="3079"/>
                                        </p:tgtEl>
                                        <p:attrNameLst>
                                          <p:attrName>ppt_x</p:attrName>
                                        </p:attrNameLst>
                                      </p:cBhvr>
                                      <p:tavLst>
                                        <p:tav tm="0">
                                          <p:val>
                                            <p:strVal val="#ppt_x"/>
                                          </p:val>
                                        </p:tav>
                                        <p:tav tm="100000">
                                          <p:val>
                                            <p:strVal val="#ppt_x"/>
                                          </p:val>
                                        </p:tav>
                                      </p:tavLst>
                                    </p:anim>
                                    <p:anim calcmode="lin" valueType="num">
                                      <p:cBhvr additive="base">
                                        <p:cTn id="16" dur="500" fill="hold"/>
                                        <p:tgtEl>
                                          <p:spTgt spid="307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82"/>
                                        </p:tgtEl>
                                        <p:attrNameLst>
                                          <p:attrName>style.visibility</p:attrName>
                                        </p:attrNameLst>
                                      </p:cBhvr>
                                      <p:to>
                                        <p:strVal val="visible"/>
                                      </p:to>
                                    </p:set>
                                    <p:anim calcmode="lin" valueType="num">
                                      <p:cBhvr additive="base">
                                        <p:cTn id="19" dur="500" fill="hold"/>
                                        <p:tgtEl>
                                          <p:spTgt spid="3082"/>
                                        </p:tgtEl>
                                        <p:attrNameLst>
                                          <p:attrName>ppt_x</p:attrName>
                                        </p:attrNameLst>
                                      </p:cBhvr>
                                      <p:tavLst>
                                        <p:tav tm="0">
                                          <p:val>
                                            <p:strVal val="#ppt_x"/>
                                          </p:val>
                                        </p:tav>
                                        <p:tav tm="100000">
                                          <p:val>
                                            <p:strVal val="#ppt_x"/>
                                          </p:val>
                                        </p:tav>
                                      </p:tavLst>
                                    </p:anim>
                                    <p:anim calcmode="lin" valueType="num">
                                      <p:cBhvr additive="base">
                                        <p:cTn id="20" dur="500" fill="hold"/>
                                        <p:tgtEl>
                                          <p:spTgt spid="308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83"/>
                                        </p:tgtEl>
                                        <p:attrNameLst>
                                          <p:attrName>style.visibility</p:attrName>
                                        </p:attrNameLst>
                                      </p:cBhvr>
                                      <p:to>
                                        <p:strVal val="visible"/>
                                      </p:to>
                                    </p:set>
                                    <p:anim calcmode="lin" valueType="num">
                                      <p:cBhvr additive="base">
                                        <p:cTn id="23" dur="500" fill="hold"/>
                                        <p:tgtEl>
                                          <p:spTgt spid="3083"/>
                                        </p:tgtEl>
                                        <p:attrNameLst>
                                          <p:attrName>ppt_x</p:attrName>
                                        </p:attrNameLst>
                                      </p:cBhvr>
                                      <p:tavLst>
                                        <p:tav tm="0">
                                          <p:val>
                                            <p:strVal val="#ppt_x"/>
                                          </p:val>
                                        </p:tav>
                                        <p:tav tm="100000">
                                          <p:val>
                                            <p:strVal val="#ppt_x"/>
                                          </p:val>
                                        </p:tav>
                                      </p:tavLst>
                                    </p:anim>
                                    <p:anim calcmode="lin" valueType="num">
                                      <p:cBhvr additive="base">
                                        <p:cTn id="24" dur="500" fill="hold"/>
                                        <p:tgtEl>
                                          <p:spTgt spid="308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84"/>
                                        </p:tgtEl>
                                        <p:attrNameLst>
                                          <p:attrName>style.visibility</p:attrName>
                                        </p:attrNameLst>
                                      </p:cBhvr>
                                      <p:to>
                                        <p:strVal val="visible"/>
                                      </p:to>
                                    </p:set>
                                    <p:anim calcmode="lin" valueType="num">
                                      <p:cBhvr additive="base">
                                        <p:cTn id="27" dur="500" fill="hold"/>
                                        <p:tgtEl>
                                          <p:spTgt spid="3084"/>
                                        </p:tgtEl>
                                        <p:attrNameLst>
                                          <p:attrName>ppt_x</p:attrName>
                                        </p:attrNameLst>
                                      </p:cBhvr>
                                      <p:tavLst>
                                        <p:tav tm="0">
                                          <p:val>
                                            <p:strVal val="#ppt_x"/>
                                          </p:val>
                                        </p:tav>
                                        <p:tav tm="100000">
                                          <p:val>
                                            <p:strVal val="#ppt_x"/>
                                          </p:val>
                                        </p:tav>
                                      </p:tavLst>
                                    </p:anim>
                                    <p:anim calcmode="lin" valueType="num">
                                      <p:cBhvr additive="base">
                                        <p:cTn id="28" dur="500" fill="hold"/>
                                        <p:tgtEl>
                                          <p:spTgt spid="308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76"/>
                                        </p:tgtEl>
                                        <p:attrNameLst>
                                          <p:attrName>style.visibility</p:attrName>
                                        </p:attrNameLst>
                                      </p:cBhvr>
                                      <p:to>
                                        <p:strVal val="visible"/>
                                      </p:to>
                                    </p:set>
                                    <p:anim calcmode="lin" valueType="num">
                                      <p:cBhvr additive="base">
                                        <p:cTn id="31" dur="500" fill="hold"/>
                                        <p:tgtEl>
                                          <p:spTgt spid="3076"/>
                                        </p:tgtEl>
                                        <p:attrNameLst>
                                          <p:attrName>ppt_x</p:attrName>
                                        </p:attrNameLst>
                                      </p:cBhvr>
                                      <p:tavLst>
                                        <p:tav tm="0">
                                          <p:val>
                                            <p:strVal val="#ppt_x"/>
                                          </p:val>
                                        </p:tav>
                                        <p:tav tm="100000">
                                          <p:val>
                                            <p:strVal val="#ppt_x"/>
                                          </p:val>
                                        </p:tav>
                                      </p:tavLst>
                                    </p:anim>
                                    <p:anim calcmode="lin" valueType="num">
                                      <p:cBhvr additive="base">
                                        <p:cTn id="3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085"/>
                                        </p:tgtEl>
                                        <p:attrNameLst>
                                          <p:attrName>style.visibility</p:attrName>
                                        </p:attrNameLst>
                                      </p:cBhvr>
                                      <p:to>
                                        <p:strVal val="visible"/>
                                      </p:to>
                                    </p:set>
                                    <p:anim calcmode="lin" valueType="num">
                                      <p:cBhvr additive="base">
                                        <p:cTn id="37" dur="500" fill="hold"/>
                                        <p:tgtEl>
                                          <p:spTgt spid="3085"/>
                                        </p:tgtEl>
                                        <p:attrNameLst>
                                          <p:attrName>ppt_x</p:attrName>
                                        </p:attrNameLst>
                                      </p:cBhvr>
                                      <p:tavLst>
                                        <p:tav tm="0">
                                          <p:val>
                                            <p:strVal val="#ppt_x"/>
                                          </p:val>
                                        </p:tav>
                                        <p:tav tm="100000">
                                          <p:val>
                                            <p:strVal val="#ppt_x"/>
                                          </p:val>
                                        </p:tav>
                                      </p:tavLst>
                                    </p:anim>
                                    <p:anim calcmode="lin" valueType="num">
                                      <p:cBhvr additive="base">
                                        <p:cTn id="38" dur="500" fill="hold"/>
                                        <p:tgtEl>
                                          <p:spTgt spid="30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82" grpId="0"/>
      <p:bldP spid="3083" grpId="0"/>
      <p:bldP spid="3084" grpId="0"/>
      <p:bldP spid="308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061"/>
          <p:cNvSpPr>
            <a:spLocks noGrp="1" noChangeArrowheads="1"/>
          </p:cNvSpPr>
          <p:nvPr>
            <p:ph type="sldNum" sz="quarter" idx="10"/>
          </p:nvPr>
        </p:nvSpPr>
        <p:spPr>
          <a:noFill/>
        </p:spPr>
        <p:txBody>
          <a:bodyPr/>
          <a:lstStyle/>
          <a:p>
            <a:fld id="{E5028538-3A6C-41AE-8823-6BE0028D6869}" type="slidenum">
              <a:rPr lang="en-US" altLang="zh-CN" smtClean="0">
                <a:latin typeface="Tahoma" pitchFamily="34" charset="0"/>
                <a:ea typeface="宋体" pitchFamily="2" charset="-122"/>
              </a:rPr>
              <a:pPr/>
              <a:t>54</a:t>
            </a:fld>
            <a:endParaRPr lang="en-US" altLang="zh-CN" smtClean="0">
              <a:latin typeface="Tahoma" pitchFamily="34" charset="0"/>
              <a:ea typeface="宋体" pitchFamily="2" charset="-122"/>
            </a:endParaRPr>
          </a:p>
        </p:txBody>
      </p:sp>
      <p:sp>
        <p:nvSpPr>
          <p:cNvPr id="55299" name="Rectangle 2"/>
          <p:cNvSpPr>
            <a:spLocks noGrp="1" noChangeArrowheads="1"/>
          </p:cNvSpPr>
          <p:nvPr>
            <p:ph type="title"/>
          </p:nvPr>
        </p:nvSpPr>
        <p:spPr>
          <a:xfrm>
            <a:off x="-152400" y="152400"/>
            <a:ext cx="9525000" cy="762000"/>
          </a:xfrm>
        </p:spPr>
        <p:txBody>
          <a:bodyPr/>
          <a:lstStyle/>
          <a:p>
            <a:pPr eaLnBrk="1" hangingPunct="1"/>
            <a:r>
              <a:rPr lang="en-US" altLang="zh-CN" smtClean="0">
                <a:ea typeface="宋体" pitchFamily="2" charset="-122"/>
              </a:rPr>
              <a:t>Types of Sampling</a:t>
            </a:r>
          </a:p>
        </p:txBody>
      </p:sp>
      <p:sp>
        <p:nvSpPr>
          <p:cNvPr id="55300" name="Rectangle 3"/>
          <p:cNvSpPr>
            <a:spLocks noGrp="1" noChangeArrowheads="1"/>
          </p:cNvSpPr>
          <p:nvPr>
            <p:ph type="body" idx="1"/>
          </p:nvPr>
        </p:nvSpPr>
        <p:spPr>
          <a:xfrm>
            <a:off x="304800" y="1447800"/>
            <a:ext cx="8534400" cy="5105400"/>
          </a:xfrm>
        </p:spPr>
        <p:txBody>
          <a:bodyPr/>
          <a:lstStyle/>
          <a:p>
            <a:pPr eaLnBrk="1" hangingPunct="1"/>
            <a:r>
              <a:rPr lang="en-US" altLang="zh-CN" sz="2400" b="1" smtClean="0">
                <a:ea typeface="宋体" pitchFamily="2" charset="-122"/>
              </a:rPr>
              <a:t>Simple random sampling</a:t>
            </a:r>
          </a:p>
          <a:p>
            <a:pPr lvl="1" eaLnBrk="1" hangingPunct="1"/>
            <a:r>
              <a:rPr lang="en-US" altLang="zh-CN" sz="2400" smtClean="0">
                <a:ea typeface="宋体" pitchFamily="2" charset="-122"/>
              </a:rPr>
              <a:t>There is an equal probability of selecting any particular item</a:t>
            </a:r>
          </a:p>
          <a:p>
            <a:pPr eaLnBrk="1" hangingPunct="1"/>
            <a:r>
              <a:rPr lang="en-US" altLang="zh-CN" sz="2400" b="1" smtClean="0">
                <a:ea typeface="宋体" pitchFamily="2" charset="-122"/>
              </a:rPr>
              <a:t>Sampling without replacement</a:t>
            </a:r>
          </a:p>
          <a:p>
            <a:pPr lvl="1" eaLnBrk="1" hangingPunct="1"/>
            <a:r>
              <a:rPr lang="en-US" altLang="zh-CN" sz="2400" smtClean="0">
                <a:ea typeface="宋体" pitchFamily="2" charset="-122"/>
              </a:rPr>
              <a:t>Once an object is selected, it is removed from the population </a:t>
            </a:r>
            <a:r>
              <a:rPr lang="zh-CN" altLang="en-US" sz="2400" smtClean="0">
                <a:ea typeface="宋体" pitchFamily="2" charset="-122"/>
              </a:rPr>
              <a:t>（种群）</a:t>
            </a:r>
            <a:endParaRPr lang="en-US" altLang="zh-CN" sz="2400" smtClean="0">
              <a:ea typeface="宋体" pitchFamily="2" charset="-122"/>
            </a:endParaRPr>
          </a:p>
          <a:p>
            <a:pPr eaLnBrk="1" hangingPunct="1"/>
            <a:r>
              <a:rPr lang="en-US" altLang="zh-CN" sz="2400" b="1" smtClean="0">
                <a:ea typeface="宋体" pitchFamily="2" charset="-122"/>
              </a:rPr>
              <a:t>Sampling with replacement</a:t>
            </a:r>
          </a:p>
          <a:p>
            <a:pPr lvl="1" eaLnBrk="1" hangingPunct="1"/>
            <a:r>
              <a:rPr lang="en-US" altLang="zh-CN" sz="2400" smtClean="0">
                <a:ea typeface="宋体" pitchFamily="2" charset="-122"/>
              </a:rPr>
              <a:t>A selected object is not removed from the population</a:t>
            </a:r>
          </a:p>
          <a:p>
            <a:pPr eaLnBrk="1" hangingPunct="1"/>
            <a:r>
              <a:rPr lang="en-US" altLang="zh-CN" sz="2400" b="1" smtClean="0">
                <a:ea typeface="宋体" pitchFamily="2" charset="-122"/>
              </a:rPr>
              <a:t>Stratified sampling</a:t>
            </a:r>
            <a:r>
              <a:rPr lang="zh-CN" altLang="en-US" sz="2400" b="1" smtClean="0">
                <a:ea typeface="宋体" pitchFamily="2" charset="-122"/>
              </a:rPr>
              <a:t>（分层采样）</a:t>
            </a:r>
            <a:r>
              <a:rPr lang="en-US" altLang="zh-CN" sz="2400" b="1" smtClean="0">
                <a:ea typeface="宋体" pitchFamily="2" charset="-122"/>
              </a:rPr>
              <a:t>: </a:t>
            </a:r>
          </a:p>
          <a:p>
            <a:pPr lvl="1" eaLnBrk="1" hangingPunct="1"/>
            <a:r>
              <a:rPr lang="en-US" altLang="zh-CN" sz="2400" smtClean="0">
                <a:ea typeface="宋体" pitchFamily="2" charset="-122"/>
              </a:rPr>
              <a:t>Partition the data set, and draw samples from each partition proportionally, ( i.e., approximately the same percentage of the data) </a:t>
            </a:r>
          </a:p>
          <a:p>
            <a:pPr lvl="1" eaLnBrk="1" hangingPunct="1"/>
            <a:r>
              <a:rPr lang="en-US" altLang="zh-CN" sz="2400" smtClean="0">
                <a:ea typeface="宋体" pitchFamily="2" charset="-122"/>
              </a:rPr>
              <a:t>Used in conjunction </a:t>
            </a:r>
            <a:r>
              <a:rPr lang="zh-CN" altLang="en-US" sz="2400" smtClean="0">
                <a:ea typeface="宋体" pitchFamily="2" charset="-122"/>
              </a:rPr>
              <a:t>（关联）</a:t>
            </a:r>
            <a:r>
              <a:rPr lang="en-US" altLang="zh-CN" sz="2400" smtClean="0">
                <a:ea typeface="宋体" pitchFamily="2" charset="-122"/>
              </a:rPr>
              <a:t>with skewed data</a:t>
            </a:r>
          </a:p>
          <a:p>
            <a:pPr lvl="1" eaLnBrk="1" hangingPunct="1">
              <a:lnSpc>
                <a:spcPct val="90000"/>
              </a:lnSpc>
            </a:pPr>
            <a:endParaRPr lang="en-US" altLang="zh-CN" sz="2000" smtClean="0">
              <a:ea typeface="宋体" pitchFamily="2" charset="-122"/>
            </a:endParaRPr>
          </a:p>
        </p:txBody>
      </p:sp>
    </p:spTree>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061"/>
          <p:cNvSpPr>
            <a:spLocks noGrp="1" noChangeArrowheads="1"/>
          </p:cNvSpPr>
          <p:nvPr>
            <p:ph type="sldNum" sz="quarter" idx="4294967295"/>
          </p:nvPr>
        </p:nvSpPr>
        <p:spPr>
          <a:noFill/>
        </p:spPr>
        <p:txBody>
          <a:bodyPr/>
          <a:lstStyle/>
          <a:p>
            <a:fld id="{65716CC0-AF82-4157-90A1-DC3358EEDADD}" type="slidenum">
              <a:rPr lang="en-US" altLang="zh-CN" smtClean="0">
                <a:ea typeface="宋体" pitchFamily="2" charset="-122"/>
              </a:rPr>
              <a:pPr/>
              <a:t>55</a:t>
            </a:fld>
            <a:endParaRPr lang="en-US" altLang="zh-CN" smtClean="0">
              <a:ea typeface="宋体" pitchFamily="2" charset="-122"/>
            </a:endParaRPr>
          </a:p>
        </p:txBody>
      </p:sp>
      <p:sp>
        <p:nvSpPr>
          <p:cNvPr id="56323" name="Text Box 2"/>
          <p:cNvSpPr txBox="1">
            <a:spLocks noChangeArrowheads="1"/>
          </p:cNvSpPr>
          <p:nvPr/>
        </p:nvSpPr>
        <p:spPr bwMode="auto">
          <a:xfrm>
            <a:off x="152400" y="381000"/>
            <a:ext cx="8610600" cy="579438"/>
          </a:xfrm>
          <a:prstGeom prst="rect">
            <a:avLst/>
          </a:prstGeom>
          <a:noFill/>
          <a:ln w="9525">
            <a:noFill/>
            <a:miter lim="800000"/>
            <a:headEnd/>
            <a:tailEnd/>
          </a:ln>
        </p:spPr>
        <p:txBody>
          <a:bodyPr>
            <a:spAutoFit/>
          </a:bodyPr>
          <a:lstStyle/>
          <a:p>
            <a:pPr algn="ctr" eaLnBrk="0" hangingPunct="0"/>
            <a:r>
              <a:rPr lang="en-US" altLang="zh-CN" sz="3200" b="1">
                <a:solidFill>
                  <a:schemeClr val="tx2"/>
                </a:solidFill>
                <a:ea typeface="宋体" pitchFamily="2" charset="-122"/>
              </a:rPr>
              <a:t>Sampling: With or without Replacement</a:t>
            </a:r>
          </a:p>
        </p:txBody>
      </p:sp>
      <p:sp>
        <p:nvSpPr>
          <p:cNvPr id="56324" name="Text Box 3"/>
          <p:cNvSpPr txBox="1">
            <a:spLocks noChangeArrowheads="1"/>
          </p:cNvSpPr>
          <p:nvPr/>
        </p:nvSpPr>
        <p:spPr bwMode="auto">
          <a:xfrm rot="-1013563">
            <a:off x="3803650" y="2249488"/>
            <a:ext cx="2205038" cy="1552575"/>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SRSWOR</a:t>
            </a:r>
          </a:p>
          <a:p>
            <a:pPr eaLnBrk="0" hangingPunct="0"/>
            <a:r>
              <a:rPr lang="en-US" altLang="zh-CN">
                <a:latin typeface="Times New Roman" pitchFamily="18" charset="0"/>
                <a:ea typeface="宋体" pitchFamily="2" charset="-122"/>
              </a:rPr>
              <a:t>(simple random</a:t>
            </a:r>
          </a:p>
          <a:p>
            <a:pPr eaLnBrk="0" hangingPunct="0"/>
            <a:r>
              <a:rPr lang="en-US" altLang="zh-CN">
                <a:latin typeface="Times New Roman" pitchFamily="18" charset="0"/>
                <a:ea typeface="宋体" pitchFamily="2" charset="-122"/>
              </a:rPr>
              <a:t> sample without </a:t>
            </a:r>
          </a:p>
          <a:p>
            <a:pPr eaLnBrk="0" hangingPunct="0"/>
            <a:r>
              <a:rPr lang="en-US" altLang="zh-CN">
                <a:latin typeface="Times New Roman" pitchFamily="18" charset="0"/>
                <a:ea typeface="宋体" pitchFamily="2" charset="-122"/>
              </a:rPr>
              <a:t>replacement)</a:t>
            </a:r>
          </a:p>
        </p:txBody>
      </p:sp>
      <p:grpSp>
        <p:nvGrpSpPr>
          <p:cNvPr id="56325" name="Group 4"/>
          <p:cNvGrpSpPr>
            <a:grpSpLocks/>
          </p:cNvGrpSpPr>
          <p:nvPr/>
        </p:nvGrpSpPr>
        <p:grpSpPr bwMode="auto">
          <a:xfrm>
            <a:off x="6034088" y="1295400"/>
            <a:ext cx="2438400" cy="1676400"/>
            <a:chOff x="3588" y="1116"/>
            <a:chExt cx="1536" cy="1056"/>
          </a:xfrm>
        </p:grpSpPr>
        <p:sp>
          <p:nvSpPr>
            <p:cNvPr id="56346" name="AutoShape 5"/>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p:spPr>
          <p:txBody>
            <a:bodyPr wrap="none" anchor="ctr"/>
            <a:lstStyle/>
            <a:p>
              <a:endParaRPr lang="zh-CN" altLang="zh-CN">
                <a:ea typeface="宋体" pitchFamily="2" charset="-122"/>
              </a:endParaRPr>
            </a:p>
          </p:txBody>
        </p:sp>
        <p:sp>
          <p:nvSpPr>
            <p:cNvPr id="56347" name="Oval 6"/>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6348" name="Oval 7"/>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6349" name="Oval 8"/>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grpSp>
      <p:sp>
        <p:nvSpPr>
          <p:cNvPr id="56326" name="Text Box 9"/>
          <p:cNvSpPr txBox="1">
            <a:spLocks noChangeArrowheads="1"/>
          </p:cNvSpPr>
          <p:nvPr/>
        </p:nvSpPr>
        <p:spPr bwMode="auto">
          <a:xfrm rot="848056">
            <a:off x="3830638" y="4424363"/>
            <a:ext cx="2124075" cy="1570037"/>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SRSWR</a:t>
            </a:r>
          </a:p>
          <a:p>
            <a:pPr eaLnBrk="0" hangingPunct="0"/>
            <a:r>
              <a:rPr lang="en-US" altLang="zh-CN">
                <a:latin typeface="Times New Roman" pitchFamily="18" charset="0"/>
                <a:ea typeface="宋体" pitchFamily="2" charset="-122"/>
              </a:rPr>
              <a:t>(simple random</a:t>
            </a:r>
          </a:p>
          <a:p>
            <a:pPr eaLnBrk="0" hangingPunct="0"/>
            <a:r>
              <a:rPr lang="en-US" altLang="zh-CN">
                <a:latin typeface="Times New Roman" pitchFamily="18" charset="0"/>
                <a:ea typeface="宋体" pitchFamily="2" charset="-122"/>
              </a:rPr>
              <a:t> sample with </a:t>
            </a:r>
          </a:p>
          <a:p>
            <a:pPr eaLnBrk="0" hangingPunct="0"/>
            <a:r>
              <a:rPr lang="en-US" altLang="zh-CN">
                <a:latin typeface="Times New Roman" pitchFamily="18" charset="0"/>
                <a:ea typeface="宋体" pitchFamily="2" charset="-122"/>
              </a:rPr>
              <a:t>replacement)</a:t>
            </a:r>
          </a:p>
        </p:txBody>
      </p:sp>
      <p:grpSp>
        <p:nvGrpSpPr>
          <p:cNvPr id="56327" name="Group 10"/>
          <p:cNvGrpSpPr>
            <a:grpSpLocks/>
          </p:cNvGrpSpPr>
          <p:nvPr/>
        </p:nvGrpSpPr>
        <p:grpSpPr bwMode="auto">
          <a:xfrm>
            <a:off x="6110288" y="3981450"/>
            <a:ext cx="2438400" cy="1676400"/>
            <a:chOff x="3636" y="2808"/>
            <a:chExt cx="1536" cy="1056"/>
          </a:xfrm>
        </p:grpSpPr>
        <p:sp>
          <p:nvSpPr>
            <p:cNvPr id="56342" name="AutoShape 11"/>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p:spPr>
          <p:txBody>
            <a:bodyPr wrap="none" anchor="ctr"/>
            <a:lstStyle/>
            <a:p>
              <a:endParaRPr lang="zh-CN" altLang="zh-CN">
                <a:ea typeface="宋体" pitchFamily="2" charset="-122"/>
              </a:endParaRPr>
            </a:p>
          </p:txBody>
        </p:sp>
        <p:sp>
          <p:nvSpPr>
            <p:cNvPr id="56343" name="Oval 12"/>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6344" name="Oval 13"/>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6345" name="Oval 14"/>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p>
              <a:endParaRPr lang="zh-CN" altLang="zh-CN">
                <a:ea typeface="宋体" pitchFamily="2" charset="-122"/>
              </a:endParaRPr>
            </a:p>
          </p:txBody>
        </p:sp>
      </p:grpSp>
      <p:grpSp>
        <p:nvGrpSpPr>
          <p:cNvPr id="56328" name="Group 15"/>
          <p:cNvGrpSpPr>
            <a:grpSpLocks/>
          </p:cNvGrpSpPr>
          <p:nvPr/>
        </p:nvGrpSpPr>
        <p:grpSpPr bwMode="auto">
          <a:xfrm>
            <a:off x="609600" y="1428750"/>
            <a:ext cx="3367088" cy="4560888"/>
            <a:chOff x="564" y="1284"/>
            <a:chExt cx="2121" cy="2873"/>
          </a:xfrm>
        </p:grpSpPr>
        <p:sp>
          <p:nvSpPr>
            <p:cNvPr id="56331" name="AutoShape 16"/>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p:spPr>
          <p:txBody>
            <a:bodyPr wrap="none" anchor="ctr"/>
            <a:lstStyle/>
            <a:p>
              <a:endParaRPr lang="zh-CN" altLang="zh-CN">
                <a:ea typeface="宋体" pitchFamily="2" charset="-122"/>
              </a:endParaRPr>
            </a:p>
          </p:txBody>
        </p:sp>
        <p:sp>
          <p:nvSpPr>
            <p:cNvPr id="56332" name="Oval 17"/>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p>
              <a:endParaRPr lang="zh-CN" altLang="zh-CN">
                <a:ea typeface="宋体" pitchFamily="2" charset="-122"/>
              </a:endParaRPr>
            </a:p>
          </p:txBody>
        </p:sp>
        <p:sp>
          <p:nvSpPr>
            <p:cNvPr id="56333" name="Oval 18"/>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p>
              <a:endParaRPr lang="zh-CN" altLang="zh-CN">
                <a:ea typeface="宋体" pitchFamily="2" charset="-122"/>
              </a:endParaRPr>
            </a:p>
          </p:txBody>
        </p:sp>
        <p:sp>
          <p:nvSpPr>
            <p:cNvPr id="56334" name="Oval 19"/>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p>
              <a:endParaRPr lang="zh-CN" altLang="zh-CN">
                <a:ea typeface="宋体" pitchFamily="2" charset="-122"/>
              </a:endParaRPr>
            </a:p>
          </p:txBody>
        </p:sp>
        <p:sp>
          <p:nvSpPr>
            <p:cNvPr id="56335" name="Oval 20"/>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6336" name="Oval 21"/>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p>
              <a:endParaRPr lang="zh-CN" altLang="zh-CN">
                <a:ea typeface="宋体" pitchFamily="2" charset="-122"/>
              </a:endParaRPr>
            </a:p>
          </p:txBody>
        </p:sp>
        <p:sp>
          <p:nvSpPr>
            <p:cNvPr id="56337" name="Oval 22"/>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p>
              <a:endParaRPr lang="zh-CN" altLang="zh-CN">
                <a:ea typeface="宋体" pitchFamily="2" charset="-122"/>
              </a:endParaRPr>
            </a:p>
          </p:txBody>
        </p:sp>
        <p:sp>
          <p:nvSpPr>
            <p:cNvPr id="56338" name="Oval 23"/>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6339" name="Oval 24"/>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6340" name="Oval 25"/>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p>
              <a:endParaRPr lang="zh-CN" altLang="zh-CN">
                <a:ea typeface="宋体" pitchFamily="2" charset="-122"/>
              </a:endParaRPr>
            </a:p>
          </p:txBody>
        </p:sp>
        <p:sp>
          <p:nvSpPr>
            <p:cNvPr id="56341" name="Text Box 26"/>
            <p:cNvSpPr txBox="1">
              <a:spLocks noChangeArrowheads="1"/>
            </p:cNvSpPr>
            <p:nvPr/>
          </p:nvSpPr>
          <p:spPr bwMode="auto">
            <a:xfrm>
              <a:off x="588" y="3866"/>
              <a:ext cx="2097" cy="291"/>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Raw Data </a:t>
              </a:r>
              <a:r>
                <a:rPr lang="zh-CN" altLang="en-US">
                  <a:latin typeface="Times New Roman" pitchFamily="18" charset="0"/>
                  <a:ea typeface="宋体" pitchFamily="2" charset="-122"/>
                </a:rPr>
                <a:t>（原始数据）</a:t>
              </a:r>
              <a:endParaRPr lang="en-US" altLang="zh-CN">
                <a:latin typeface="Times New Roman" pitchFamily="18" charset="0"/>
                <a:ea typeface="宋体" pitchFamily="2" charset="-122"/>
              </a:endParaRPr>
            </a:p>
          </p:txBody>
        </p:sp>
      </p:grpSp>
      <p:sp>
        <p:nvSpPr>
          <p:cNvPr id="56329" name="Line 27"/>
          <p:cNvSpPr>
            <a:spLocks noChangeShapeType="1"/>
          </p:cNvSpPr>
          <p:nvPr/>
        </p:nvSpPr>
        <p:spPr bwMode="auto">
          <a:xfrm flipV="1">
            <a:off x="3443288" y="2266950"/>
            <a:ext cx="25146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56330" name="Line 28"/>
          <p:cNvSpPr>
            <a:spLocks noChangeShapeType="1"/>
          </p:cNvSpPr>
          <p:nvPr/>
        </p:nvSpPr>
        <p:spPr bwMode="auto">
          <a:xfrm>
            <a:off x="3519488" y="4400550"/>
            <a:ext cx="2514600" cy="762000"/>
          </a:xfrm>
          <a:prstGeom prst="line">
            <a:avLst/>
          </a:prstGeom>
          <a:noFill/>
          <a:ln w="9525">
            <a:solidFill>
              <a:schemeClr val="tx1"/>
            </a:solidFill>
            <a:round/>
            <a:headEnd/>
            <a:tailEnd type="triangle" w="med" len="med"/>
          </a:ln>
        </p:spPr>
        <p:txBody>
          <a:bodyPr wrap="none" anchor="ctr"/>
          <a:lstStyle/>
          <a:p>
            <a:endParaRPr lang="zh-CN" altLang="en-US"/>
          </a:p>
        </p:txBody>
      </p:sp>
    </p:spTree>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061"/>
          <p:cNvSpPr>
            <a:spLocks noGrp="1" noChangeArrowheads="1"/>
          </p:cNvSpPr>
          <p:nvPr>
            <p:ph type="sldNum" sz="quarter" idx="10"/>
          </p:nvPr>
        </p:nvSpPr>
        <p:spPr>
          <a:noFill/>
        </p:spPr>
        <p:txBody>
          <a:bodyPr/>
          <a:lstStyle/>
          <a:p>
            <a:fld id="{D3BF589F-EEAE-4222-90B6-6CF77C5BAC45}" type="slidenum">
              <a:rPr lang="en-US" altLang="zh-CN" smtClean="0">
                <a:ea typeface="宋体" pitchFamily="2" charset="-122"/>
              </a:rPr>
              <a:pPr/>
              <a:t>56</a:t>
            </a:fld>
            <a:endParaRPr lang="en-US" altLang="zh-CN" smtClean="0">
              <a:ea typeface="宋体" pitchFamily="2" charset="-122"/>
            </a:endParaRPr>
          </a:p>
        </p:txBody>
      </p:sp>
      <p:sp>
        <p:nvSpPr>
          <p:cNvPr id="57347" name="Rectangle 2"/>
          <p:cNvSpPr>
            <a:spLocks noGrp="1" noChangeArrowheads="1"/>
          </p:cNvSpPr>
          <p:nvPr>
            <p:ph type="title"/>
          </p:nvPr>
        </p:nvSpPr>
        <p:spPr>
          <a:xfrm>
            <a:off x="228600" y="304800"/>
            <a:ext cx="8686800" cy="838200"/>
          </a:xfrm>
        </p:spPr>
        <p:txBody>
          <a:bodyPr/>
          <a:lstStyle/>
          <a:p>
            <a:pPr eaLnBrk="1" hangingPunct="1"/>
            <a:r>
              <a:rPr lang="en-US" altLang="zh-CN" smtClean="0">
                <a:ea typeface="宋体" pitchFamily="2" charset="-122"/>
              </a:rPr>
              <a:t>Sampling: Cluster or Stratified Sampling</a:t>
            </a:r>
          </a:p>
        </p:txBody>
      </p:sp>
      <p:grpSp>
        <p:nvGrpSpPr>
          <p:cNvPr id="57348" name="Group 3"/>
          <p:cNvGrpSpPr>
            <a:grpSpLocks/>
          </p:cNvGrpSpPr>
          <p:nvPr/>
        </p:nvGrpSpPr>
        <p:grpSpPr bwMode="auto">
          <a:xfrm>
            <a:off x="520700" y="2698750"/>
            <a:ext cx="3751263" cy="3348038"/>
            <a:chOff x="274" y="1418"/>
            <a:chExt cx="2363" cy="2109"/>
          </a:xfrm>
        </p:grpSpPr>
        <p:sp>
          <p:nvSpPr>
            <p:cNvPr id="57369" name="Rectangle 4"/>
            <p:cNvSpPr>
              <a:spLocks noChangeArrowheads="1"/>
            </p:cNvSpPr>
            <p:nvPr/>
          </p:nvSpPr>
          <p:spPr bwMode="auto">
            <a:xfrm>
              <a:off x="274" y="1418"/>
              <a:ext cx="2363" cy="2109"/>
            </a:xfrm>
            <a:prstGeom prst="rect">
              <a:avLst/>
            </a:prstGeom>
            <a:noFill/>
            <a:ln w="9525">
              <a:solidFill>
                <a:schemeClr val="tx1"/>
              </a:solidFill>
              <a:miter lim="800000"/>
              <a:headEnd/>
              <a:tailEnd/>
            </a:ln>
          </p:spPr>
          <p:txBody>
            <a:bodyPr wrap="none" anchor="ctr"/>
            <a:lstStyle/>
            <a:p>
              <a:endParaRPr lang="zh-CN" altLang="zh-CN">
                <a:ea typeface="宋体" pitchFamily="2" charset="-122"/>
              </a:endParaRPr>
            </a:p>
          </p:txBody>
        </p:sp>
        <p:sp>
          <p:nvSpPr>
            <p:cNvPr id="57370"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71"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72"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73"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74"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75"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76"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77"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78" name="Freeform 13"/>
            <p:cNvSpPr>
              <a:spLocks/>
            </p:cNvSpPr>
            <p:nvPr/>
          </p:nvSpPr>
          <p:spPr bwMode="auto">
            <a:xfrm>
              <a:off x="1376" y="1763"/>
              <a:ext cx="686" cy="877"/>
            </a:xfrm>
            <a:custGeom>
              <a:avLst/>
              <a:gdLst>
                <a:gd name="T0" fmla="*/ 1 w 1101"/>
                <a:gd name="T1" fmla="*/ 11 h 1077"/>
                <a:gd name="T2" fmla="*/ 1 w 1101"/>
                <a:gd name="T3" fmla="*/ 19 h 1077"/>
                <a:gd name="T4" fmla="*/ 1 w 1101"/>
                <a:gd name="T5" fmla="*/ 35 h 1077"/>
                <a:gd name="T6" fmla="*/ 1 w 1101"/>
                <a:gd name="T7" fmla="*/ 39 h 1077"/>
                <a:gd name="T8" fmla="*/ 1 w 1101"/>
                <a:gd name="T9" fmla="*/ 40 h 1077"/>
                <a:gd name="T10" fmla="*/ 1 w 1101"/>
                <a:gd name="T11" fmla="*/ 39 h 1077"/>
                <a:gd name="T12" fmla="*/ 1 w 1101"/>
                <a:gd name="T13" fmla="*/ 37 h 1077"/>
                <a:gd name="T14" fmla="*/ 1 w 1101"/>
                <a:gd name="T15" fmla="*/ 37 h 1077"/>
                <a:gd name="T16" fmla="*/ 1 w 1101"/>
                <a:gd name="T17" fmla="*/ 33 h 1077"/>
                <a:gd name="T18" fmla="*/ 1 w 1101"/>
                <a:gd name="T19" fmla="*/ 30 h 1077"/>
                <a:gd name="T20" fmla="*/ 1 w 1101"/>
                <a:gd name="T21" fmla="*/ 26 h 1077"/>
                <a:gd name="T22" fmla="*/ 1 w 1101"/>
                <a:gd name="T23" fmla="*/ 16 h 1077"/>
                <a:gd name="T24" fmla="*/ 1 w 1101"/>
                <a:gd name="T25" fmla="*/ 5 h 1077"/>
                <a:gd name="T26" fmla="*/ 1 w 1101"/>
                <a:gd name="T27" fmla="*/ 2 h 1077"/>
                <a:gd name="T28" fmla="*/ 1 w 1101"/>
                <a:gd name="T29" fmla="*/ 2 h 1077"/>
                <a:gd name="T30" fmla="*/ 1 w 1101"/>
                <a:gd name="T31" fmla="*/ 2 h 1077"/>
                <a:gd name="T32" fmla="*/ 1 w 1101"/>
                <a:gd name="T33" fmla="*/ 4 h 1077"/>
                <a:gd name="T34" fmla="*/ 1 w 1101"/>
                <a:gd name="T35" fmla="*/ 7 h 1077"/>
                <a:gd name="T36" fmla="*/ 1 w 1101"/>
                <a:gd name="T37" fmla="*/ 7 h 1077"/>
                <a:gd name="T38" fmla="*/ 1 w 1101"/>
                <a:gd name="T39" fmla="*/ 11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p:spPr>
          <p:txBody>
            <a:bodyPr wrap="none" anchor="ctr"/>
            <a:lstStyle/>
            <a:p>
              <a:endParaRPr lang="zh-CN" altLang="en-US">
                <a:ea typeface="宋体" pitchFamily="2" charset="-122"/>
              </a:endParaRPr>
            </a:p>
          </p:txBody>
        </p:sp>
        <p:sp>
          <p:nvSpPr>
            <p:cNvPr id="57379"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80"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81"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82"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83"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84"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85"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86"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87"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88" name="Freeform 23"/>
            <p:cNvSpPr>
              <a:spLocks/>
            </p:cNvSpPr>
            <p:nvPr/>
          </p:nvSpPr>
          <p:spPr bwMode="auto">
            <a:xfrm>
              <a:off x="1061" y="2373"/>
              <a:ext cx="573" cy="785"/>
            </a:xfrm>
            <a:custGeom>
              <a:avLst/>
              <a:gdLst>
                <a:gd name="T0" fmla="*/ 1 w 918"/>
                <a:gd name="T1" fmla="*/ 30 h 965"/>
                <a:gd name="T2" fmla="*/ 1 w 918"/>
                <a:gd name="T3" fmla="*/ 29 h 965"/>
                <a:gd name="T4" fmla="*/ 1 w 918"/>
                <a:gd name="T5" fmla="*/ 27 h 965"/>
                <a:gd name="T6" fmla="*/ 1 w 918"/>
                <a:gd name="T7" fmla="*/ 26 h 965"/>
                <a:gd name="T8" fmla="*/ 1 w 918"/>
                <a:gd name="T9" fmla="*/ 24 h 965"/>
                <a:gd name="T10" fmla="*/ 0 w 918"/>
                <a:gd name="T11" fmla="*/ 17 h 965"/>
                <a:gd name="T12" fmla="*/ 1 w 918"/>
                <a:gd name="T13" fmla="*/ 7 h 965"/>
                <a:gd name="T14" fmla="*/ 1 w 918"/>
                <a:gd name="T15" fmla="*/ 5 h 965"/>
                <a:gd name="T16" fmla="*/ 1 w 918"/>
                <a:gd name="T17" fmla="*/ 0 h 965"/>
                <a:gd name="T18" fmla="*/ 1 w 918"/>
                <a:gd name="T19" fmla="*/ 2 h 965"/>
                <a:gd name="T20" fmla="*/ 1 w 918"/>
                <a:gd name="T21" fmla="*/ 2 h 965"/>
                <a:gd name="T22" fmla="*/ 1 w 918"/>
                <a:gd name="T23" fmla="*/ 6 h 965"/>
                <a:gd name="T24" fmla="*/ 1 w 918"/>
                <a:gd name="T25" fmla="*/ 8 h 965"/>
                <a:gd name="T26" fmla="*/ 1 w 918"/>
                <a:gd name="T27" fmla="*/ 9 h 965"/>
                <a:gd name="T28" fmla="*/ 1 w 918"/>
                <a:gd name="T29" fmla="*/ 13 h 965"/>
                <a:gd name="T30" fmla="*/ 1 w 918"/>
                <a:gd name="T31" fmla="*/ 16 h 965"/>
                <a:gd name="T32" fmla="*/ 1 w 918"/>
                <a:gd name="T33" fmla="*/ 20 h 965"/>
                <a:gd name="T34" fmla="*/ 1 w 918"/>
                <a:gd name="T35" fmla="*/ 22 h 965"/>
                <a:gd name="T36" fmla="*/ 1 w 918"/>
                <a:gd name="T37" fmla="*/ 28 h 965"/>
                <a:gd name="T38" fmla="*/ 1 w 918"/>
                <a:gd name="T39" fmla="*/ 33 h 965"/>
                <a:gd name="T40" fmla="*/ 1 w 918"/>
                <a:gd name="T41" fmla="*/ 35 h 965"/>
                <a:gd name="T42" fmla="*/ 1 w 918"/>
                <a:gd name="T43" fmla="*/ 35 h 965"/>
                <a:gd name="T44" fmla="*/ 1 w 918"/>
                <a:gd name="T45" fmla="*/ 34 h 965"/>
                <a:gd name="T46" fmla="*/ 1 w 918"/>
                <a:gd name="T47" fmla="*/ 32 h 965"/>
                <a:gd name="T48" fmla="*/ 1 w 918"/>
                <a:gd name="T49" fmla="*/ 30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p:spPr>
          <p:txBody>
            <a:bodyPr wrap="none" anchor="ctr"/>
            <a:lstStyle/>
            <a:p>
              <a:endParaRPr lang="zh-CN" altLang="en-US">
                <a:ea typeface="宋体" pitchFamily="2" charset="-122"/>
              </a:endParaRPr>
            </a:p>
          </p:txBody>
        </p:sp>
        <p:grpSp>
          <p:nvGrpSpPr>
            <p:cNvPr id="57389" name="Group 24"/>
            <p:cNvGrpSpPr>
              <a:grpSpLocks/>
            </p:cNvGrpSpPr>
            <p:nvPr/>
          </p:nvGrpSpPr>
          <p:grpSpPr bwMode="auto">
            <a:xfrm>
              <a:off x="551" y="1796"/>
              <a:ext cx="542" cy="954"/>
              <a:chOff x="551" y="1796"/>
              <a:chExt cx="542" cy="954"/>
            </a:xfrm>
          </p:grpSpPr>
          <p:sp>
            <p:nvSpPr>
              <p:cNvPr id="57390"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91"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92"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93"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94"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95"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96"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97"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98"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99"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400" name="Freeform 35"/>
              <p:cNvSpPr>
                <a:spLocks/>
              </p:cNvSpPr>
              <p:nvPr/>
            </p:nvSpPr>
            <p:spPr bwMode="auto">
              <a:xfrm>
                <a:off x="551" y="1796"/>
                <a:ext cx="542" cy="954"/>
              </a:xfrm>
              <a:custGeom>
                <a:avLst/>
                <a:gdLst>
                  <a:gd name="T0" fmla="*/ 1 w 869"/>
                  <a:gd name="T1" fmla="*/ 29 h 1173"/>
                  <a:gd name="T2" fmla="*/ 1 w 869"/>
                  <a:gd name="T3" fmla="*/ 35 h 1173"/>
                  <a:gd name="T4" fmla="*/ 1 w 869"/>
                  <a:gd name="T5" fmla="*/ 39 h 1173"/>
                  <a:gd name="T6" fmla="*/ 1 w 869"/>
                  <a:gd name="T7" fmla="*/ 41 h 1173"/>
                  <a:gd name="T8" fmla="*/ 1 w 869"/>
                  <a:gd name="T9" fmla="*/ 42 h 1173"/>
                  <a:gd name="T10" fmla="*/ 1 w 869"/>
                  <a:gd name="T11" fmla="*/ 43 h 1173"/>
                  <a:gd name="T12" fmla="*/ 1 w 869"/>
                  <a:gd name="T13" fmla="*/ 41 h 1173"/>
                  <a:gd name="T14" fmla="*/ 1 w 869"/>
                  <a:gd name="T15" fmla="*/ 39 h 1173"/>
                  <a:gd name="T16" fmla="*/ 1 w 869"/>
                  <a:gd name="T17" fmla="*/ 37 h 1173"/>
                  <a:gd name="T18" fmla="*/ 0 w 869"/>
                  <a:gd name="T19" fmla="*/ 35 h 1173"/>
                  <a:gd name="T20" fmla="*/ 1 w 869"/>
                  <a:gd name="T21" fmla="*/ 18 h 1173"/>
                  <a:gd name="T22" fmla="*/ 1 w 869"/>
                  <a:gd name="T23" fmla="*/ 9 h 1173"/>
                  <a:gd name="T24" fmla="*/ 1 w 869"/>
                  <a:gd name="T25" fmla="*/ 6 h 1173"/>
                  <a:gd name="T26" fmla="*/ 1 w 869"/>
                  <a:gd name="T27" fmla="*/ 5 h 1173"/>
                  <a:gd name="T28" fmla="*/ 1 w 869"/>
                  <a:gd name="T29" fmla="*/ 2 h 1173"/>
                  <a:gd name="T30" fmla="*/ 1 w 869"/>
                  <a:gd name="T31" fmla="*/ 2 h 1173"/>
                  <a:gd name="T32" fmla="*/ 1 w 869"/>
                  <a:gd name="T33" fmla="*/ 0 h 1173"/>
                  <a:gd name="T34" fmla="*/ 1 w 869"/>
                  <a:gd name="T35" fmla="*/ 3 h 1173"/>
                  <a:gd name="T36" fmla="*/ 1 w 869"/>
                  <a:gd name="T37" fmla="*/ 7 h 1173"/>
                  <a:gd name="T38" fmla="*/ 1 w 869"/>
                  <a:gd name="T39" fmla="*/ 9 h 1173"/>
                  <a:gd name="T40" fmla="*/ 1 w 869"/>
                  <a:gd name="T41" fmla="*/ 11 h 1173"/>
                  <a:gd name="T42" fmla="*/ 1 w 869"/>
                  <a:gd name="T43" fmla="*/ 26 h 1173"/>
                  <a:gd name="T44" fmla="*/ 1 w 869"/>
                  <a:gd name="T45" fmla="*/ 29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p:spPr>
            <p:txBody>
              <a:bodyPr wrap="none" anchor="ctr"/>
              <a:lstStyle/>
              <a:p>
                <a:endParaRPr lang="zh-CN" altLang="en-US">
                  <a:ea typeface="宋体" pitchFamily="2" charset="-122"/>
                </a:endParaRPr>
              </a:p>
            </p:txBody>
          </p:sp>
        </p:grpSp>
      </p:grpSp>
      <p:sp>
        <p:nvSpPr>
          <p:cNvPr id="57349" name="Rectangle 36"/>
          <p:cNvSpPr>
            <a:spLocks noChangeArrowheads="1"/>
          </p:cNvSpPr>
          <p:nvPr/>
        </p:nvSpPr>
        <p:spPr bwMode="auto">
          <a:xfrm>
            <a:off x="4802188" y="2678113"/>
            <a:ext cx="3751262" cy="3348037"/>
          </a:xfrm>
          <a:prstGeom prst="rect">
            <a:avLst/>
          </a:prstGeom>
          <a:noFill/>
          <a:ln w="9525">
            <a:solidFill>
              <a:schemeClr val="tx1"/>
            </a:solidFill>
            <a:miter lim="800000"/>
            <a:headEnd/>
            <a:tailEnd/>
          </a:ln>
        </p:spPr>
        <p:txBody>
          <a:bodyPr wrap="none" anchor="ctr"/>
          <a:lstStyle/>
          <a:p>
            <a:endParaRPr lang="zh-CN" altLang="zh-CN">
              <a:ea typeface="宋体" pitchFamily="2" charset="-122"/>
            </a:endParaRPr>
          </a:p>
        </p:txBody>
      </p:sp>
      <p:grpSp>
        <p:nvGrpSpPr>
          <p:cNvPr id="57350" name="Group 37"/>
          <p:cNvGrpSpPr>
            <a:grpSpLocks/>
          </p:cNvGrpSpPr>
          <p:nvPr/>
        </p:nvGrpSpPr>
        <p:grpSpPr bwMode="auto">
          <a:xfrm>
            <a:off x="5241925" y="3225800"/>
            <a:ext cx="2398713" cy="2214563"/>
            <a:chOff x="3302" y="2032"/>
            <a:chExt cx="1511" cy="1395"/>
          </a:xfrm>
        </p:grpSpPr>
        <p:sp>
          <p:nvSpPr>
            <p:cNvPr id="57353"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54"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55"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56"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57"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58"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59"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60"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61"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62"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63"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p:spPr>
          <p:txBody>
            <a:bodyPr wrap="none" anchor="ctr"/>
            <a:lstStyle/>
            <a:p>
              <a:endParaRPr lang="zh-CN" altLang="zh-CN">
                <a:ea typeface="宋体" pitchFamily="2" charset="-122"/>
              </a:endParaRPr>
            </a:p>
          </p:txBody>
        </p:sp>
        <p:sp>
          <p:nvSpPr>
            <p:cNvPr id="57364"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p:spPr>
          <p:txBody>
            <a:bodyPr wrap="none" anchor="ctr"/>
            <a:lstStyle/>
            <a:p>
              <a:endParaRPr lang="zh-CN" altLang="zh-CN">
                <a:ea typeface="宋体" pitchFamily="2" charset="-122"/>
              </a:endParaRPr>
            </a:p>
          </p:txBody>
        </p:sp>
        <p:sp>
          <p:nvSpPr>
            <p:cNvPr id="57365"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p:spPr>
          <p:txBody>
            <a:bodyPr wrap="none" anchor="ctr"/>
            <a:lstStyle/>
            <a:p>
              <a:endParaRPr lang="zh-CN" altLang="zh-CN">
                <a:ea typeface="宋体" pitchFamily="2" charset="-122"/>
              </a:endParaRPr>
            </a:p>
          </p:txBody>
        </p:sp>
        <p:sp>
          <p:nvSpPr>
            <p:cNvPr id="57366" name="Freeform 51"/>
            <p:cNvSpPr>
              <a:spLocks/>
            </p:cNvSpPr>
            <p:nvPr/>
          </p:nvSpPr>
          <p:spPr bwMode="auto">
            <a:xfrm>
              <a:off x="4127" y="2032"/>
              <a:ext cx="686" cy="877"/>
            </a:xfrm>
            <a:custGeom>
              <a:avLst/>
              <a:gdLst>
                <a:gd name="T0" fmla="*/ 1 w 1101"/>
                <a:gd name="T1" fmla="*/ 11 h 1077"/>
                <a:gd name="T2" fmla="*/ 1 w 1101"/>
                <a:gd name="T3" fmla="*/ 19 h 1077"/>
                <a:gd name="T4" fmla="*/ 1 w 1101"/>
                <a:gd name="T5" fmla="*/ 35 h 1077"/>
                <a:gd name="T6" fmla="*/ 1 w 1101"/>
                <a:gd name="T7" fmla="*/ 39 h 1077"/>
                <a:gd name="T8" fmla="*/ 1 w 1101"/>
                <a:gd name="T9" fmla="*/ 40 h 1077"/>
                <a:gd name="T10" fmla="*/ 1 w 1101"/>
                <a:gd name="T11" fmla="*/ 39 h 1077"/>
                <a:gd name="T12" fmla="*/ 1 w 1101"/>
                <a:gd name="T13" fmla="*/ 37 h 1077"/>
                <a:gd name="T14" fmla="*/ 1 w 1101"/>
                <a:gd name="T15" fmla="*/ 37 h 1077"/>
                <a:gd name="T16" fmla="*/ 1 w 1101"/>
                <a:gd name="T17" fmla="*/ 33 h 1077"/>
                <a:gd name="T18" fmla="*/ 1 w 1101"/>
                <a:gd name="T19" fmla="*/ 30 h 1077"/>
                <a:gd name="T20" fmla="*/ 1 w 1101"/>
                <a:gd name="T21" fmla="*/ 26 h 1077"/>
                <a:gd name="T22" fmla="*/ 1 w 1101"/>
                <a:gd name="T23" fmla="*/ 16 h 1077"/>
                <a:gd name="T24" fmla="*/ 1 w 1101"/>
                <a:gd name="T25" fmla="*/ 5 h 1077"/>
                <a:gd name="T26" fmla="*/ 1 w 1101"/>
                <a:gd name="T27" fmla="*/ 2 h 1077"/>
                <a:gd name="T28" fmla="*/ 1 w 1101"/>
                <a:gd name="T29" fmla="*/ 2 h 1077"/>
                <a:gd name="T30" fmla="*/ 1 w 1101"/>
                <a:gd name="T31" fmla="*/ 2 h 1077"/>
                <a:gd name="T32" fmla="*/ 1 w 1101"/>
                <a:gd name="T33" fmla="*/ 4 h 1077"/>
                <a:gd name="T34" fmla="*/ 1 w 1101"/>
                <a:gd name="T35" fmla="*/ 7 h 1077"/>
                <a:gd name="T36" fmla="*/ 1 w 1101"/>
                <a:gd name="T37" fmla="*/ 7 h 1077"/>
                <a:gd name="T38" fmla="*/ 1 w 1101"/>
                <a:gd name="T39" fmla="*/ 11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p:spPr>
          <p:txBody>
            <a:bodyPr wrap="none" anchor="ctr"/>
            <a:lstStyle/>
            <a:p>
              <a:endParaRPr lang="zh-CN" altLang="en-US">
                <a:ea typeface="宋体" pitchFamily="2" charset="-122"/>
              </a:endParaRPr>
            </a:p>
          </p:txBody>
        </p:sp>
        <p:sp>
          <p:nvSpPr>
            <p:cNvPr id="57367" name="Freeform 52"/>
            <p:cNvSpPr>
              <a:spLocks/>
            </p:cNvSpPr>
            <p:nvPr/>
          </p:nvSpPr>
          <p:spPr bwMode="auto">
            <a:xfrm>
              <a:off x="3812" y="2642"/>
              <a:ext cx="573" cy="785"/>
            </a:xfrm>
            <a:custGeom>
              <a:avLst/>
              <a:gdLst>
                <a:gd name="T0" fmla="*/ 1 w 918"/>
                <a:gd name="T1" fmla="*/ 30 h 965"/>
                <a:gd name="T2" fmla="*/ 1 w 918"/>
                <a:gd name="T3" fmla="*/ 29 h 965"/>
                <a:gd name="T4" fmla="*/ 1 w 918"/>
                <a:gd name="T5" fmla="*/ 27 h 965"/>
                <a:gd name="T6" fmla="*/ 1 w 918"/>
                <a:gd name="T7" fmla="*/ 26 h 965"/>
                <a:gd name="T8" fmla="*/ 1 w 918"/>
                <a:gd name="T9" fmla="*/ 24 h 965"/>
                <a:gd name="T10" fmla="*/ 0 w 918"/>
                <a:gd name="T11" fmla="*/ 17 h 965"/>
                <a:gd name="T12" fmla="*/ 1 w 918"/>
                <a:gd name="T13" fmla="*/ 7 h 965"/>
                <a:gd name="T14" fmla="*/ 1 w 918"/>
                <a:gd name="T15" fmla="*/ 5 h 965"/>
                <a:gd name="T16" fmla="*/ 1 w 918"/>
                <a:gd name="T17" fmla="*/ 0 h 965"/>
                <a:gd name="T18" fmla="*/ 1 w 918"/>
                <a:gd name="T19" fmla="*/ 2 h 965"/>
                <a:gd name="T20" fmla="*/ 1 w 918"/>
                <a:gd name="T21" fmla="*/ 2 h 965"/>
                <a:gd name="T22" fmla="*/ 1 w 918"/>
                <a:gd name="T23" fmla="*/ 6 h 965"/>
                <a:gd name="T24" fmla="*/ 1 w 918"/>
                <a:gd name="T25" fmla="*/ 8 h 965"/>
                <a:gd name="T26" fmla="*/ 1 w 918"/>
                <a:gd name="T27" fmla="*/ 9 h 965"/>
                <a:gd name="T28" fmla="*/ 1 w 918"/>
                <a:gd name="T29" fmla="*/ 13 h 965"/>
                <a:gd name="T30" fmla="*/ 1 w 918"/>
                <a:gd name="T31" fmla="*/ 16 h 965"/>
                <a:gd name="T32" fmla="*/ 1 w 918"/>
                <a:gd name="T33" fmla="*/ 20 h 965"/>
                <a:gd name="T34" fmla="*/ 1 w 918"/>
                <a:gd name="T35" fmla="*/ 22 h 965"/>
                <a:gd name="T36" fmla="*/ 1 w 918"/>
                <a:gd name="T37" fmla="*/ 28 h 965"/>
                <a:gd name="T38" fmla="*/ 1 w 918"/>
                <a:gd name="T39" fmla="*/ 33 h 965"/>
                <a:gd name="T40" fmla="*/ 1 w 918"/>
                <a:gd name="T41" fmla="*/ 35 h 965"/>
                <a:gd name="T42" fmla="*/ 1 w 918"/>
                <a:gd name="T43" fmla="*/ 35 h 965"/>
                <a:gd name="T44" fmla="*/ 1 w 918"/>
                <a:gd name="T45" fmla="*/ 34 h 965"/>
                <a:gd name="T46" fmla="*/ 1 w 918"/>
                <a:gd name="T47" fmla="*/ 32 h 965"/>
                <a:gd name="T48" fmla="*/ 1 w 918"/>
                <a:gd name="T49" fmla="*/ 30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p:spPr>
          <p:txBody>
            <a:bodyPr wrap="none" anchor="ctr"/>
            <a:lstStyle/>
            <a:p>
              <a:endParaRPr lang="zh-CN" altLang="en-US">
                <a:ea typeface="宋体" pitchFamily="2" charset="-122"/>
              </a:endParaRPr>
            </a:p>
          </p:txBody>
        </p:sp>
        <p:sp>
          <p:nvSpPr>
            <p:cNvPr id="57368" name="Freeform 53"/>
            <p:cNvSpPr>
              <a:spLocks/>
            </p:cNvSpPr>
            <p:nvPr/>
          </p:nvSpPr>
          <p:spPr bwMode="auto">
            <a:xfrm>
              <a:off x="3302" y="2065"/>
              <a:ext cx="542" cy="954"/>
            </a:xfrm>
            <a:custGeom>
              <a:avLst/>
              <a:gdLst>
                <a:gd name="T0" fmla="*/ 1 w 869"/>
                <a:gd name="T1" fmla="*/ 29 h 1173"/>
                <a:gd name="T2" fmla="*/ 1 w 869"/>
                <a:gd name="T3" fmla="*/ 35 h 1173"/>
                <a:gd name="T4" fmla="*/ 1 w 869"/>
                <a:gd name="T5" fmla="*/ 39 h 1173"/>
                <a:gd name="T6" fmla="*/ 1 w 869"/>
                <a:gd name="T7" fmla="*/ 41 h 1173"/>
                <a:gd name="T8" fmla="*/ 1 w 869"/>
                <a:gd name="T9" fmla="*/ 42 h 1173"/>
                <a:gd name="T10" fmla="*/ 1 w 869"/>
                <a:gd name="T11" fmla="*/ 43 h 1173"/>
                <a:gd name="T12" fmla="*/ 1 w 869"/>
                <a:gd name="T13" fmla="*/ 41 h 1173"/>
                <a:gd name="T14" fmla="*/ 1 w 869"/>
                <a:gd name="T15" fmla="*/ 39 h 1173"/>
                <a:gd name="T16" fmla="*/ 1 w 869"/>
                <a:gd name="T17" fmla="*/ 37 h 1173"/>
                <a:gd name="T18" fmla="*/ 0 w 869"/>
                <a:gd name="T19" fmla="*/ 35 h 1173"/>
                <a:gd name="T20" fmla="*/ 1 w 869"/>
                <a:gd name="T21" fmla="*/ 18 h 1173"/>
                <a:gd name="T22" fmla="*/ 1 w 869"/>
                <a:gd name="T23" fmla="*/ 9 h 1173"/>
                <a:gd name="T24" fmla="*/ 1 w 869"/>
                <a:gd name="T25" fmla="*/ 6 h 1173"/>
                <a:gd name="T26" fmla="*/ 1 w 869"/>
                <a:gd name="T27" fmla="*/ 5 h 1173"/>
                <a:gd name="T28" fmla="*/ 1 w 869"/>
                <a:gd name="T29" fmla="*/ 2 h 1173"/>
                <a:gd name="T30" fmla="*/ 1 w 869"/>
                <a:gd name="T31" fmla="*/ 2 h 1173"/>
                <a:gd name="T32" fmla="*/ 1 w 869"/>
                <a:gd name="T33" fmla="*/ 0 h 1173"/>
                <a:gd name="T34" fmla="*/ 1 w 869"/>
                <a:gd name="T35" fmla="*/ 3 h 1173"/>
                <a:gd name="T36" fmla="*/ 1 w 869"/>
                <a:gd name="T37" fmla="*/ 7 h 1173"/>
                <a:gd name="T38" fmla="*/ 1 w 869"/>
                <a:gd name="T39" fmla="*/ 9 h 1173"/>
                <a:gd name="T40" fmla="*/ 1 w 869"/>
                <a:gd name="T41" fmla="*/ 11 h 1173"/>
                <a:gd name="T42" fmla="*/ 1 w 869"/>
                <a:gd name="T43" fmla="*/ 26 h 1173"/>
                <a:gd name="T44" fmla="*/ 1 w 869"/>
                <a:gd name="T45" fmla="*/ 29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p:spPr>
          <p:txBody>
            <a:bodyPr wrap="none" anchor="ctr"/>
            <a:lstStyle/>
            <a:p>
              <a:endParaRPr lang="zh-CN" altLang="en-US">
                <a:ea typeface="宋体" pitchFamily="2" charset="-122"/>
              </a:endParaRPr>
            </a:p>
          </p:txBody>
        </p:sp>
      </p:grpSp>
      <p:sp>
        <p:nvSpPr>
          <p:cNvPr id="57351" name="Text Box 54"/>
          <p:cNvSpPr txBox="1">
            <a:spLocks noChangeArrowheads="1"/>
          </p:cNvSpPr>
          <p:nvPr/>
        </p:nvSpPr>
        <p:spPr bwMode="auto">
          <a:xfrm>
            <a:off x="1463675" y="1897063"/>
            <a:ext cx="1470025" cy="457200"/>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Raw Data </a:t>
            </a:r>
          </a:p>
        </p:txBody>
      </p:sp>
      <p:sp>
        <p:nvSpPr>
          <p:cNvPr id="57352" name="Text Box 55"/>
          <p:cNvSpPr txBox="1">
            <a:spLocks noChangeArrowheads="1"/>
          </p:cNvSpPr>
          <p:nvPr/>
        </p:nvSpPr>
        <p:spPr bwMode="auto">
          <a:xfrm>
            <a:off x="5043488" y="1839913"/>
            <a:ext cx="3268662" cy="457200"/>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Cluster/Stratified Sample</a:t>
            </a:r>
          </a:p>
        </p:txBody>
      </p:sp>
    </p:spTree>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061"/>
          <p:cNvSpPr>
            <a:spLocks noGrp="1" noChangeArrowheads="1"/>
          </p:cNvSpPr>
          <p:nvPr>
            <p:ph type="sldNum" sz="quarter" idx="4294967295"/>
          </p:nvPr>
        </p:nvSpPr>
        <p:spPr>
          <a:noFill/>
        </p:spPr>
        <p:txBody>
          <a:bodyPr/>
          <a:lstStyle/>
          <a:p>
            <a:fld id="{6F1794CB-21D7-4166-9144-FF1D41DE3EEE}" type="slidenum">
              <a:rPr lang="en-US" altLang="zh-CN" smtClean="0">
                <a:ea typeface="宋体" pitchFamily="2" charset="-122"/>
              </a:rPr>
              <a:pPr/>
              <a:t>57</a:t>
            </a:fld>
            <a:endParaRPr lang="en-US" altLang="zh-CN" smtClean="0">
              <a:ea typeface="宋体" pitchFamily="2" charset="-122"/>
            </a:endParaRPr>
          </a:p>
        </p:txBody>
      </p:sp>
      <p:sp>
        <p:nvSpPr>
          <p:cNvPr id="58371" name="Rectangle 2"/>
          <p:cNvSpPr>
            <a:spLocks noGrp="1" noChangeArrowheads="1"/>
          </p:cNvSpPr>
          <p:nvPr>
            <p:ph type="title" idx="4294967295"/>
          </p:nvPr>
        </p:nvSpPr>
        <p:spPr>
          <a:xfrm>
            <a:off x="0" y="152400"/>
            <a:ext cx="9144000" cy="838200"/>
          </a:xfrm>
        </p:spPr>
        <p:txBody>
          <a:bodyPr/>
          <a:lstStyle/>
          <a:p>
            <a:pPr eaLnBrk="1" hangingPunct="1"/>
            <a:r>
              <a:rPr lang="en-US" altLang="zh-CN" smtClean="0">
                <a:ea typeface="宋体" pitchFamily="2" charset="-122"/>
              </a:rPr>
              <a:t>Data Reduction 3: Data Compression</a:t>
            </a:r>
          </a:p>
        </p:txBody>
      </p:sp>
      <p:sp>
        <p:nvSpPr>
          <p:cNvPr id="58372" name="Rectangle 3"/>
          <p:cNvSpPr>
            <a:spLocks noGrp="1" noChangeArrowheads="1"/>
          </p:cNvSpPr>
          <p:nvPr>
            <p:ph type="body" idx="4294967295"/>
          </p:nvPr>
        </p:nvSpPr>
        <p:spPr>
          <a:xfrm>
            <a:off x="304800" y="1371600"/>
            <a:ext cx="8839200" cy="5314950"/>
          </a:xfrm>
        </p:spPr>
        <p:txBody>
          <a:bodyPr/>
          <a:lstStyle/>
          <a:p>
            <a:pPr eaLnBrk="1" hangingPunct="1"/>
            <a:r>
              <a:rPr lang="en-US" altLang="zh-CN" sz="2400" b="1" smtClean="0">
                <a:solidFill>
                  <a:srgbClr val="00B0F0"/>
                </a:solidFill>
                <a:latin typeface="Calibri" pitchFamily="34" charset="0"/>
                <a:ea typeface="宋体" pitchFamily="2" charset="-122"/>
              </a:rPr>
              <a:t>String compression</a:t>
            </a:r>
            <a:r>
              <a:rPr lang="zh-CN" altLang="en-US" sz="2400" b="1" smtClean="0">
                <a:solidFill>
                  <a:srgbClr val="00B0F0"/>
                </a:solidFill>
                <a:latin typeface="Calibri" pitchFamily="34" charset="0"/>
                <a:ea typeface="宋体" pitchFamily="2" charset="-122"/>
              </a:rPr>
              <a:t>（字符串压缩）</a:t>
            </a:r>
            <a:endParaRPr lang="en-US" altLang="zh-CN" sz="2400" b="1" smtClean="0">
              <a:solidFill>
                <a:srgbClr val="00B0F0"/>
              </a:solidFill>
              <a:latin typeface="Calibri" pitchFamily="34" charset="0"/>
              <a:ea typeface="宋体" pitchFamily="2" charset="-122"/>
            </a:endParaRPr>
          </a:p>
          <a:p>
            <a:pPr lvl="1" eaLnBrk="1" hangingPunct="1"/>
            <a:r>
              <a:rPr lang="en-US" altLang="zh-CN" sz="2400" smtClean="0">
                <a:latin typeface="Calibri" pitchFamily="34" charset="0"/>
                <a:ea typeface="宋体" pitchFamily="2" charset="-122"/>
              </a:rPr>
              <a:t>There are extensive theories and well-tuned algorithms</a:t>
            </a:r>
          </a:p>
          <a:p>
            <a:pPr lvl="1" eaLnBrk="1" hangingPunct="1"/>
            <a:r>
              <a:rPr lang="en-US" altLang="zh-CN" sz="2400" smtClean="0">
                <a:latin typeface="Calibri" pitchFamily="34" charset="0"/>
                <a:ea typeface="宋体" pitchFamily="2" charset="-122"/>
              </a:rPr>
              <a:t>Typically lossless, but only limited manipulation is possible without expansion</a:t>
            </a:r>
            <a:endParaRPr lang="en-US" altLang="zh-CN" sz="2400" smtClean="0">
              <a:latin typeface="Calibri" pitchFamily="34" charset="0"/>
              <a:ea typeface="宋体" pitchFamily="2" charset="-122"/>
              <a:sym typeface="Symbol" pitchFamily="18" charset="2"/>
            </a:endParaRPr>
          </a:p>
          <a:p>
            <a:pPr eaLnBrk="1" hangingPunct="1"/>
            <a:r>
              <a:rPr lang="en-US" altLang="zh-CN" sz="2400" b="1" smtClean="0">
                <a:solidFill>
                  <a:srgbClr val="00B0F0"/>
                </a:solidFill>
                <a:latin typeface="Calibri" pitchFamily="34" charset="0"/>
                <a:ea typeface="宋体" pitchFamily="2" charset="-122"/>
                <a:sym typeface="Symbol" pitchFamily="18" charset="2"/>
              </a:rPr>
              <a:t>Audio/video compression</a:t>
            </a:r>
          </a:p>
          <a:p>
            <a:pPr lvl="1" eaLnBrk="1" hangingPunct="1"/>
            <a:r>
              <a:rPr lang="en-US" altLang="zh-CN" sz="2400" smtClean="0">
                <a:latin typeface="Calibri" pitchFamily="34" charset="0"/>
                <a:ea typeface="宋体" pitchFamily="2" charset="-122"/>
                <a:sym typeface="Symbol" pitchFamily="18" charset="2"/>
              </a:rPr>
              <a:t>Typically lossy compression, with progressive refinement</a:t>
            </a:r>
          </a:p>
          <a:p>
            <a:pPr lvl="1" eaLnBrk="1" hangingPunct="1"/>
            <a:r>
              <a:rPr lang="en-US" altLang="zh-CN" sz="2400" smtClean="0">
                <a:latin typeface="Calibri" pitchFamily="34" charset="0"/>
                <a:ea typeface="宋体" pitchFamily="2" charset="-122"/>
                <a:sym typeface="Symbol" pitchFamily="18" charset="2"/>
              </a:rPr>
              <a:t>Sometimes small fragments of signal can be reconstructed without reconstructing the whole</a:t>
            </a:r>
          </a:p>
          <a:p>
            <a:pPr eaLnBrk="1" hangingPunct="1"/>
            <a:r>
              <a:rPr lang="en-US" altLang="zh-CN" sz="2400" b="1" smtClean="0">
                <a:solidFill>
                  <a:srgbClr val="00B0F0"/>
                </a:solidFill>
                <a:latin typeface="Calibri" pitchFamily="34" charset="0"/>
                <a:ea typeface="宋体" pitchFamily="2" charset="-122"/>
                <a:sym typeface="Symbol" pitchFamily="18" charset="2"/>
              </a:rPr>
              <a:t>Image compression</a:t>
            </a:r>
          </a:p>
          <a:p>
            <a:pPr lvl="1" eaLnBrk="1" hangingPunct="1"/>
            <a:r>
              <a:rPr lang="en-US" altLang="zh-CN" sz="2400" smtClean="0">
                <a:latin typeface="Calibri" pitchFamily="34" charset="0"/>
                <a:ea typeface="宋体" pitchFamily="2" charset="-122"/>
                <a:sym typeface="Symbol" pitchFamily="18" charset="2"/>
              </a:rPr>
              <a:t>Such as, resizing the images, sampling, etc</a:t>
            </a:r>
          </a:p>
          <a:p>
            <a:pPr eaLnBrk="1" hangingPunct="1"/>
            <a:r>
              <a:rPr lang="en-US" altLang="zh-CN" sz="2400" smtClean="0">
                <a:solidFill>
                  <a:srgbClr val="00B050"/>
                </a:solidFill>
                <a:latin typeface="Calibri" pitchFamily="34" charset="0"/>
                <a:ea typeface="宋体" pitchFamily="2" charset="-122"/>
                <a:sym typeface="Symbol" pitchFamily="18" charset="2"/>
              </a:rPr>
              <a:t>Dimensionality and numerosity reduction may also be considered as forms of data compression</a:t>
            </a:r>
          </a:p>
          <a:p>
            <a:pPr lvl="1" eaLnBrk="1" hangingPunct="1">
              <a:lnSpc>
                <a:spcPct val="80000"/>
              </a:lnSpc>
            </a:pPr>
            <a:endParaRPr lang="en-US" altLang="zh-CN" sz="2400" smtClean="0">
              <a:ea typeface="宋体" pitchFamily="2" charset="-122"/>
              <a:sym typeface="Symbol" pitchFamily="18" charset="2"/>
            </a:endParaRPr>
          </a:p>
        </p:txBody>
      </p:sp>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061"/>
          <p:cNvSpPr>
            <a:spLocks noGrp="1" noChangeArrowheads="1"/>
          </p:cNvSpPr>
          <p:nvPr>
            <p:ph type="sldNum" sz="quarter" idx="4294967295"/>
          </p:nvPr>
        </p:nvSpPr>
        <p:spPr>
          <a:noFill/>
        </p:spPr>
        <p:txBody>
          <a:bodyPr/>
          <a:lstStyle/>
          <a:p>
            <a:fld id="{081F2EE3-81DE-418A-B063-8AF99B845743}" type="slidenum">
              <a:rPr lang="en-US" altLang="zh-CN" smtClean="0">
                <a:ea typeface="宋体" pitchFamily="2" charset="-122"/>
              </a:rPr>
              <a:pPr/>
              <a:t>58</a:t>
            </a:fld>
            <a:endParaRPr lang="en-US" altLang="zh-CN" smtClean="0">
              <a:ea typeface="宋体" pitchFamily="2" charset="-122"/>
            </a:endParaRPr>
          </a:p>
        </p:txBody>
      </p:sp>
      <p:sp>
        <p:nvSpPr>
          <p:cNvPr id="59395" name="Rectangle 2"/>
          <p:cNvSpPr>
            <a:spLocks noGrp="1" noChangeArrowheads="1"/>
          </p:cNvSpPr>
          <p:nvPr>
            <p:ph type="title" idx="4294967295"/>
          </p:nvPr>
        </p:nvSpPr>
        <p:spPr>
          <a:xfrm>
            <a:off x="1157288" y="304800"/>
            <a:ext cx="5764212" cy="609600"/>
          </a:xfrm>
        </p:spPr>
        <p:txBody>
          <a:bodyPr/>
          <a:lstStyle/>
          <a:p>
            <a:pPr eaLnBrk="1" hangingPunct="1"/>
            <a:r>
              <a:rPr lang="en-US" altLang="zh-CN" smtClean="0">
                <a:ea typeface="宋体" pitchFamily="2" charset="-122"/>
              </a:rPr>
              <a:t>Data Compression</a:t>
            </a:r>
          </a:p>
        </p:txBody>
      </p:sp>
      <p:sp>
        <p:nvSpPr>
          <p:cNvPr id="59396" name="矩形 11"/>
          <p:cNvSpPr>
            <a:spLocks noChangeArrowheads="1"/>
          </p:cNvSpPr>
          <p:nvPr/>
        </p:nvSpPr>
        <p:spPr bwMode="auto">
          <a:xfrm>
            <a:off x="228600" y="1295400"/>
            <a:ext cx="8686800" cy="5262563"/>
          </a:xfrm>
          <a:prstGeom prst="rect">
            <a:avLst/>
          </a:prstGeom>
          <a:noFill/>
          <a:ln w="9525">
            <a:noFill/>
            <a:miter lim="800000"/>
            <a:headEnd/>
            <a:tailEnd/>
          </a:ln>
        </p:spPr>
        <p:txBody>
          <a:bodyPr>
            <a:spAutoFit/>
          </a:bodyPr>
          <a:lstStyle/>
          <a:p>
            <a:r>
              <a:rPr lang="zh-CN" altLang="en-US">
                <a:solidFill>
                  <a:srgbClr val="FF0000"/>
                </a:solidFill>
                <a:ea typeface="宋体" pitchFamily="2" charset="-122"/>
              </a:rPr>
              <a:t>数据压缩</a:t>
            </a:r>
            <a:r>
              <a:rPr lang="zh-CN" altLang="en-US">
                <a:ea typeface="宋体" pitchFamily="2" charset="-122"/>
              </a:rPr>
              <a:t>是指在不丢失有用信息的前提下，缩减数据量以减少存储空间，提高其传输、存储和处理效率的一种技术方法。</a:t>
            </a:r>
            <a:endParaRPr lang="en-US" altLang="zh-CN">
              <a:ea typeface="宋体" pitchFamily="2" charset="-122"/>
            </a:endParaRPr>
          </a:p>
          <a:p>
            <a:endParaRPr lang="en-US" altLang="zh-CN">
              <a:solidFill>
                <a:srgbClr val="00B0F0"/>
              </a:solidFill>
              <a:ea typeface="宋体" pitchFamily="2" charset="-122"/>
            </a:endParaRPr>
          </a:p>
          <a:p>
            <a:r>
              <a:rPr lang="zh-CN" altLang="en-US">
                <a:solidFill>
                  <a:srgbClr val="00B0F0"/>
                </a:solidFill>
                <a:ea typeface="宋体" pitchFamily="2" charset="-122"/>
              </a:rPr>
              <a:t>无损数据压缩（</a:t>
            </a:r>
            <a:r>
              <a:rPr lang="en-US" altLang="zh-CN">
                <a:solidFill>
                  <a:srgbClr val="00B0F0"/>
                </a:solidFill>
                <a:ea typeface="宋体" pitchFamily="2" charset="-122"/>
              </a:rPr>
              <a:t>Lossless Compression</a:t>
            </a:r>
            <a:r>
              <a:rPr lang="zh-CN" altLang="en-US">
                <a:solidFill>
                  <a:srgbClr val="00B0F0"/>
                </a:solidFill>
                <a:ea typeface="宋体" pitchFamily="2" charset="-122"/>
              </a:rPr>
              <a:t>）</a:t>
            </a:r>
            <a:r>
              <a:rPr lang="zh-CN" altLang="en-US">
                <a:ea typeface="宋体" pitchFamily="2" charset="-122"/>
              </a:rPr>
              <a:t>是指使用压缩后的数据进行重构（或者叫做还原，解压缩），重构后的数据与原来的数据完全相同。</a:t>
            </a:r>
            <a:r>
              <a:rPr lang="zh-CN" altLang="en-US">
                <a:solidFill>
                  <a:srgbClr val="00B050"/>
                </a:solidFill>
                <a:ea typeface="宋体" pitchFamily="2" charset="-122"/>
              </a:rPr>
              <a:t>无损压缩用于要求重构的信号与原始信号完全一致的场合。</a:t>
            </a:r>
            <a:endParaRPr lang="en-US" altLang="zh-CN">
              <a:solidFill>
                <a:srgbClr val="00B050"/>
              </a:solidFill>
              <a:ea typeface="宋体" pitchFamily="2" charset="-122"/>
            </a:endParaRPr>
          </a:p>
          <a:p>
            <a:endParaRPr lang="en-US" altLang="zh-CN">
              <a:ea typeface="宋体" pitchFamily="2" charset="-122"/>
            </a:endParaRPr>
          </a:p>
          <a:p>
            <a:r>
              <a:rPr lang="zh-CN" altLang="en-US">
                <a:solidFill>
                  <a:srgbClr val="00B0F0"/>
                </a:solidFill>
                <a:ea typeface="宋体" pitchFamily="2" charset="-122"/>
              </a:rPr>
              <a:t>有损数据压缩（</a:t>
            </a:r>
            <a:r>
              <a:rPr lang="en-US" altLang="zh-CN">
                <a:solidFill>
                  <a:srgbClr val="00B0F0"/>
                </a:solidFill>
                <a:ea typeface="宋体" pitchFamily="2" charset="-122"/>
              </a:rPr>
              <a:t>Lossly Compression</a:t>
            </a:r>
            <a:r>
              <a:rPr lang="zh-CN" altLang="en-US">
                <a:solidFill>
                  <a:srgbClr val="00B0F0"/>
                </a:solidFill>
                <a:ea typeface="宋体" pitchFamily="2" charset="-122"/>
              </a:rPr>
              <a:t>）</a:t>
            </a:r>
            <a:r>
              <a:rPr lang="zh-CN" altLang="en-US">
                <a:ea typeface="宋体" pitchFamily="2" charset="-122"/>
              </a:rPr>
              <a:t>是一种经过压缩、解压的数据与原始数据不同但是非常接近的压缩方法。适用于重构信号不一定非要和原始信号完全相同的场合，如图像和声音的压缩就可以采用有损压缩，因为其中包含的数据往往多于我们的视觉系统和听觉系统所能接收的信息，丢掉一些数据而不至于对声音或者图像所表达的意思产生误解，但可大大提高压缩比。</a:t>
            </a:r>
          </a:p>
        </p:txBody>
      </p:sp>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061"/>
          <p:cNvSpPr>
            <a:spLocks noGrp="1" noChangeArrowheads="1"/>
          </p:cNvSpPr>
          <p:nvPr>
            <p:ph type="sldNum" sz="quarter" idx="4294967295"/>
          </p:nvPr>
        </p:nvSpPr>
        <p:spPr>
          <a:noFill/>
        </p:spPr>
        <p:txBody>
          <a:bodyPr/>
          <a:lstStyle/>
          <a:p>
            <a:fld id="{C83D75BA-1F57-49C3-9C8A-D78C161A2F95}" type="slidenum">
              <a:rPr lang="en-US" altLang="zh-CN" smtClean="0">
                <a:ea typeface="宋体" pitchFamily="2" charset="-122"/>
              </a:rPr>
              <a:pPr/>
              <a:t>59</a:t>
            </a:fld>
            <a:endParaRPr lang="en-US" altLang="zh-CN" smtClean="0">
              <a:ea typeface="宋体" pitchFamily="2" charset="-122"/>
            </a:endParaRPr>
          </a:p>
        </p:txBody>
      </p:sp>
      <p:sp>
        <p:nvSpPr>
          <p:cNvPr id="60419" name="Rectangle 2"/>
          <p:cNvSpPr>
            <a:spLocks noGrp="1" noChangeArrowheads="1"/>
          </p:cNvSpPr>
          <p:nvPr>
            <p:ph type="title" idx="4294967295"/>
          </p:nvPr>
        </p:nvSpPr>
        <p:spPr>
          <a:xfrm>
            <a:off x="1157288" y="304800"/>
            <a:ext cx="5764212" cy="609600"/>
          </a:xfrm>
        </p:spPr>
        <p:txBody>
          <a:bodyPr/>
          <a:lstStyle/>
          <a:p>
            <a:pPr eaLnBrk="1" hangingPunct="1"/>
            <a:r>
              <a:rPr lang="en-US" altLang="zh-CN" smtClean="0">
                <a:ea typeface="宋体" pitchFamily="2" charset="-122"/>
              </a:rPr>
              <a:t>Data Compression</a:t>
            </a:r>
          </a:p>
        </p:txBody>
      </p:sp>
      <p:sp>
        <p:nvSpPr>
          <p:cNvPr id="60420" name="AutoShape 3"/>
          <p:cNvSpPr>
            <a:spLocks noChangeArrowheads="1"/>
          </p:cNvSpPr>
          <p:nvPr/>
        </p:nvSpPr>
        <p:spPr bwMode="auto">
          <a:xfrm>
            <a:off x="838200" y="1625600"/>
            <a:ext cx="3446463" cy="2595563"/>
          </a:xfrm>
          <a:prstGeom prst="can">
            <a:avLst>
              <a:gd name="adj" fmla="val 25000"/>
            </a:avLst>
          </a:prstGeom>
          <a:solidFill>
            <a:schemeClr val="bg1"/>
          </a:solidFill>
          <a:ln w="9525">
            <a:solidFill>
              <a:schemeClr val="tx1"/>
            </a:solidFill>
            <a:round/>
            <a:headEnd/>
            <a:tailEnd/>
          </a:ln>
        </p:spPr>
        <p:txBody>
          <a:bodyPr wrap="none" anchor="ctr"/>
          <a:lstStyle/>
          <a:p>
            <a:pPr algn="ctr" eaLnBrk="0" hangingPunct="0"/>
            <a:r>
              <a:rPr lang="en-US" altLang="zh-CN">
                <a:latin typeface="Times New Roman" pitchFamily="18" charset="0"/>
                <a:ea typeface="宋体" pitchFamily="2" charset="-122"/>
              </a:rPr>
              <a:t>Original Data</a:t>
            </a:r>
          </a:p>
        </p:txBody>
      </p:sp>
      <p:sp>
        <p:nvSpPr>
          <p:cNvPr id="60421" name="AutoShape 4"/>
          <p:cNvSpPr>
            <a:spLocks noChangeArrowheads="1"/>
          </p:cNvSpPr>
          <p:nvPr/>
        </p:nvSpPr>
        <p:spPr bwMode="auto">
          <a:xfrm>
            <a:off x="6175375" y="2249488"/>
            <a:ext cx="2182813" cy="1608137"/>
          </a:xfrm>
          <a:prstGeom prst="cube">
            <a:avLst>
              <a:gd name="adj" fmla="val 25000"/>
            </a:avLst>
          </a:prstGeom>
          <a:solidFill>
            <a:srgbClr val="F6E6EA"/>
          </a:solidFill>
          <a:ln w="9525">
            <a:solidFill>
              <a:schemeClr val="tx1"/>
            </a:solidFill>
            <a:miter lim="800000"/>
            <a:headEnd/>
            <a:tailEnd/>
          </a:ln>
        </p:spPr>
        <p:txBody>
          <a:bodyPr wrap="none" anchor="ctr"/>
          <a:lstStyle/>
          <a:p>
            <a:pPr algn="ctr" eaLnBrk="0" hangingPunct="0"/>
            <a:r>
              <a:rPr lang="en-US" altLang="zh-CN">
                <a:latin typeface="Times New Roman" pitchFamily="18" charset="0"/>
                <a:ea typeface="宋体" pitchFamily="2" charset="-122"/>
              </a:rPr>
              <a:t>Compressed </a:t>
            </a:r>
          </a:p>
          <a:p>
            <a:pPr algn="ctr" eaLnBrk="0" hangingPunct="0"/>
            <a:r>
              <a:rPr lang="en-US" altLang="zh-CN">
                <a:latin typeface="Times New Roman" pitchFamily="18" charset="0"/>
                <a:ea typeface="宋体" pitchFamily="2" charset="-122"/>
              </a:rPr>
              <a:t>Data</a:t>
            </a:r>
          </a:p>
        </p:txBody>
      </p:sp>
      <p:sp>
        <p:nvSpPr>
          <p:cNvPr id="60422" name="Line 5"/>
          <p:cNvSpPr>
            <a:spLocks noChangeShapeType="1"/>
          </p:cNvSpPr>
          <p:nvPr/>
        </p:nvSpPr>
        <p:spPr bwMode="auto">
          <a:xfrm>
            <a:off x="4319588" y="3005138"/>
            <a:ext cx="183832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0423" name="Line 6"/>
          <p:cNvSpPr>
            <a:spLocks noChangeShapeType="1"/>
          </p:cNvSpPr>
          <p:nvPr/>
        </p:nvSpPr>
        <p:spPr bwMode="auto">
          <a:xfrm flipH="1">
            <a:off x="4319588" y="3579813"/>
            <a:ext cx="183832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0424" name="Text Box 7"/>
          <p:cNvSpPr txBox="1">
            <a:spLocks noChangeArrowheads="1"/>
          </p:cNvSpPr>
          <p:nvPr/>
        </p:nvSpPr>
        <p:spPr bwMode="auto">
          <a:xfrm>
            <a:off x="4637088" y="3665538"/>
            <a:ext cx="1116012" cy="457200"/>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lossless</a:t>
            </a:r>
          </a:p>
        </p:txBody>
      </p:sp>
      <p:sp>
        <p:nvSpPr>
          <p:cNvPr id="60425" name="AutoShape 8"/>
          <p:cNvSpPr>
            <a:spLocks noChangeArrowheads="1"/>
          </p:cNvSpPr>
          <p:nvPr/>
        </p:nvSpPr>
        <p:spPr bwMode="auto">
          <a:xfrm>
            <a:off x="950913" y="4367213"/>
            <a:ext cx="3286125" cy="2184400"/>
          </a:xfrm>
          <a:prstGeom prst="can">
            <a:avLst>
              <a:gd name="adj" fmla="val 25000"/>
            </a:avLst>
          </a:prstGeom>
          <a:solidFill>
            <a:schemeClr val="bg1"/>
          </a:solidFill>
          <a:ln w="9525">
            <a:solidFill>
              <a:schemeClr val="tx1"/>
            </a:solidFill>
            <a:round/>
            <a:headEnd/>
            <a:tailEnd/>
          </a:ln>
        </p:spPr>
        <p:txBody>
          <a:bodyPr wrap="none" anchor="ctr"/>
          <a:lstStyle/>
          <a:p>
            <a:pPr algn="ctr" eaLnBrk="0" hangingPunct="0"/>
            <a:r>
              <a:rPr lang="en-US" altLang="zh-CN">
                <a:latin typeface="Times New Roman" pitchFamily="18" charset="0"/>
                <a:ea typeface="宋体" pitchFamily="2" charset="-122"/>
              </a:rPr>
              <a:t>Original Data</a:t>
            </a:r>
          </a:p>
          <a:p>
            <a:pPr algn="ctr" eaLnBrk="0" hangingPunct="0"/>
            <a:r>
              <a:rPr lang="en-US" altLang="zh-CN">
                <a:latin typeface="Times New Roman" pitchFamily="18" charset="0"/>
                <a:ea typeface="宋体" pitchFamily="2" charset="-122"/>
              </a:rPr>
              <a:t>Approximated </a:t>
            </a:r>
          </a:p>
        </p:txBody>
      </p:sp>
      <p:sp>
        <p:nvSpPr>
          <p:cNvPr id="60426" name="Line 9"/>
          <p:cNvSpPr>
            <a:spLocks noChangeShapeType="1"/>
          </p:cNvSpPr>
          <p:nvPr/>
        </p:nvSpPr>
        <p:spPr bwMode="auto">
          <a:xfrm flipH="1">
            <a:off x="4252913" y="3875088"/>
            <a:ext cx="2743200" cy="1806575"/>
          </a:xfrm>
          <a:prstGeom prst="line">
            <a:avLst/>
          </a:prstGeom>
          <a:noFill/>
          <a:ln w="9525">
            <a:solidFill>
              <a:schemeClr val="tx1"/>
            </a:solidFill>
            <a:round/>
            <a:headEnd/>
            <a:tailEnd type="triangle" w="med" len="med"/>
          </a:ln>
        </p:spPr>
        <p:txBody>
          <a:bodyPr wrap="none" anchor="ctr"/>
          <a:lstStyle/>
          <a:p>
            <a:endParaRPr lang="zh-CN" altLang="en-US"/>
          </a:p>
        </p:txBody>
      </p:sp>
      <p:sp>
        <p:nvSpPr>
          <p:cNvPr id="60427" name="Text Box 10"/>
          <p:cNvSpPr txBox="1">
            <a:spLocks noChangeArrowheads="1"/>
          </p:cNvSpPr>
          <p:nvPr/>
        </p:nvSpPr>
        <p:spPr bwMode="auto">
          <a:xfrm rot="-1797028">
            <a:off x="5227638" y="4783138"/>
            <a:ext cx="811212" cy="457200"/>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宋体" pitchFamily="2" charset="-122"/>
              </a:rPr>
              <a:t>lossy</a:t>
            </a: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61"/>
          <p:cNvSpPr>
            <a:spLocks noGrp="1" noChangeArrowheads="1"/>
          </p:cNvSpPr>
          <p:nvPr>
            <p:ph type="sldNum" sz="quarter" idx="10"/>
          </p:nvPr>
        </p:nvSpPr>
        <p:spPr>
          <a:noFill/>
        </p:spPr>
        <p:txBody>
          <a:bodyPr/>
          <a:lstStyle/>
          <a:p>
            <a:fld id="{7592A2EC-7B92-4519-97F7-554F276C2400}" type="slidenum">
              <a:rPr lang="en-US" altLang="zh-CN" smtClean="0">
                <a:latin typeface="Tahoma" pitchFamily="34" charset="0"/>
                <a:ea typeface="宋体" pitchFamily="2" charset="-122"/>
              </a:rPr>
              <a:pPr/>
              <a:t>6</a:t>
            </a:fld>
            <a:endParaRPr lang="en-US" altLang="zh-CN" smtClean="0">
              <a:latin typeface="Tahoma" pitchFamily="34" charset="0"/>
              <a:ea typeface="宋体" pitchFamily="2" charset="-122"/>
            </a:endParaRPr>
          </a:p>
        </p:txBody>
      </p:sp>
      <p:sp>
        <p:nvSpPr>
          <p:cNvPr id="14339" name="Rectangle 2"/>
          <p:cNvSpPr>
            <a:spLocks noGrp="1" noChangeArrowheads="1"/>
          </p:cNvSpPr>
          <p:nvPr>
            <p:ph type="title"/>
          </p:nvPr>
        </p:nvSpPr>
        <p:spPr>
          <a:xfrm>
            <a:off x="0" y="304800"/>
            <a:ext cx="9144000" cy="685800"/>
          </a:xfrm>
        </p:spPr>
        <p:txBody>
          <a:bodyPr/>
          <a:lstStyle/>
          <a:p>
            <a:pPr eaLnBrk="1" hangingPunct="1"/>
            <a:r>
              <a:rPr lang="en-US" altLang="zh-CN" sz="3200" dirty="0" smtClean="0">
                <a:ea typeface="宋体" pitchFamily="2" charset="-122"/>
              </a:rPr>
              <a:t>Data Quality: How to Measure Data Quality?</a:t>
            </a:r>
            <a:endParaRPr lang="en-US" altLang="zh-CN" dirty="0" smtClean="0">
              <a:ea typeface="宋体" pitchFamily="2" charset="-122"/>
            </a:endParaRPr>
          </a:p>
        </p:txBody>
      </p:sp>
      <p:sp>
        <p:nvSpPr>
          <p:cNvPr id="14340" name="Rectangle 3"/>
          <p:cNvSpPr>
            <a:spLocks noGrp="1" noChangeArrowheads="1"/>
          </p:cNvSpPr>
          <p:nvPr>
            <p:ph type="body" idx="1"/>
          </p:nvPr>
        </p:nvSpPr>
        <p:spPr>
          <a:xfrm>
            <a:off x="304800" y="1295400"/>
            <a:ext cx="8534400" cy="4946650"/>
          </a:xfrm>
        </p:spPr>
        <p:txBody>
          <a:bodyPr/>
          <a:lstStyle/>
          <a:p>
            <a:pPr eaLnBrk="1" hangingPunct="1">
              <a:lnSpc>
                <a:spcPct val="140000"/>
              </a:lnSpc>
            </a:pPr>
            <a:r>
              <a:rPr lang="en-US" altLang="zh-CN" b="1" dirty="0" smtClean="0">
                <a:solidFill>
                  <a:srgbClr val="FF0000"/>
                </a:solidFill>
                <a:ea typeface="宋体" pitchFamily="2" charset="-122"/>
              </a:rPr>
              <a:t>Measures for data quality: A multidimensional view</a:t>
            </a:r>
          </a:p>
          <a:p>
            <a:pPr lvl="1" eaLnBrk="1" hangingPunct="1">
              <a:lnSpc>
                <a:spcPct val="140000"/>
              </a:lnSpc>
            </a:pPr>
            <a:r>
              <a:rPr lang="en-US" altLang="zh-CN" sz="2600" b="1" dirty="0" smtClean="0">
                <a:solidFill>
                  <a:srgbClr val="00B0F0"/>
                </a:solidFill>
                <a:ea typeface="宋体" pitchFamily="2" charset="-122"/>
              </a:rPr>
              <a:t>Accuracy</a:t>
            </a:r>
            <a:r>
              <a:rPr lang="en-US" altLang="zh-CN" sz="2600" dirty="0" smtClean="0">
                <a:ea typeface="宋体" pitchFamily="2" charset="-122"/>
              </a:rPr>
              <a:t>: correct or wrong, accurate or not</a:t>
            </a:r>
          </a:p>
          <a:p>
            <a:pPr lvl="1" eaLnBrk="1" hangingPunct="1">
              <a:lnSpc>
                <a:spcPct val="140000"/>
              </a:lnSpc>
            </a:pPr>
            <a:r>
              <a:rPr lang="en-US" altLang="zh-CN" sz="2600" b="1" dirty="0" smtClean="0">
                <a:solidFill>
                  <a:srgbClr val="00B0F0"/>
                </a:solidFill>
                <a:ea typeface="宋体" pitchFamily="2" charset="-122"/>
              </a:rPr>
              <a:t>Completeness</a:t>
            </a:r>
            <a:r>
              <a:rPr lang="en-US" altLang="zh-CN" sz="2600" dirty="0" smtClean="0">
                <a:ea typeface="宋体" pitchFamily="2" charset="-122"/>
              </a:rPr>
              <a:t>: not recorded, unavailable, …</a:t>
            </a:r>
          </a:p>
          <a:p>
            <a:pPr lvl="1" eaLnBrk="1" hangingPunct="1">
              <a:lnSpc>
                <a:spcPct val="140000"/>
              </a:lnSpc>
            </a:pPr>
            <a:r>
              <a:rPr lang="en-US" altLang="zh-CN" sz="2600" b="1" dirty="0" smtClean="0">
                <a:solidFill>
                  <a:srgbClr val="00B0F0"/>
                </a:solidFill>
                <a:ea typeface="宋体" pitchFamily="2" charset="-122"/>
              </a:rPr>
              <a:t>Consistency</a:t>
            </a:r>
            <a:r>
              <a:rPr lang="en-US" altLang="zh-CN" sz="2600" dirty="0" smtClean="0">
                <a:ea typeface="宋体" pitchFamily="2" charset="-122"/>
              </a:rPr>
              <a:t>: some modified but some not, …</a:t>
            </a:r>
          </a:p>
          <a:p>
            <a:pPr lvl="1" eaLnBrk="1" hangingPunct="1">
              <a:lnSpc>
                <a:spcPct val="140000"/>
              </a:lnSpc>
            </a:pPr>
            <a:r>
              <a:rPr lang="en-US" altLang="zh-CN" sz="2600" b="1" dirty="0" smtClean="0">
                <a:solidFill>
                  <a:srgbClr val="00B0F0"/>
                </a:solidFill>
                <a:ea typeface="宋体" pitchFamily="2" charset="-122"/>
              </a:rPr>
              <a:t>Timeliness</a:t>
            </a:r>
            <a:r>
              <a:rPr lang="en-US" altLang="zh-CN" sz="2600" dirty="0" smtClean="0">
                <a:ea typeface="宋体" pitchFamily="2" charset="-122"/>
              </a:rPr>
              <a:t>: timely update? </a:t>
            </a:r>
          </a:p>
          <a:p>
            <a:pPr lvl="1" eaLnBrk="1" hangingPunct="1">
              <a:lnSpc>
                <a:spcPct val="140000"/>
              </a:lnSpc>
            </a:pPr>
            <a:r>
              <a:rPr lang="en-US" altLang="zh-CN" sz="2600" b="1" dirty="0" smtClean="0">
                <a:solidFill>
                  <a:srgbClr val="00B0F0"/>
                </a:solidFill>
                <a:ea typeface="宋体" pitchFamily="2" charset="-122"/>
              </a:rPr>
              <a:t>Believability</a:t>
            </a:r>
            <a:r>
              <a:rPr lang="en-US" altLang="zh-CN" sz="2600" dirty="0" smtClean="0">
                <a:ea typeface="宋体" pitchFamily="2" charset="-122"/>
              </a:rPr>
              <a:t>: how trustable the data are correct?</a:t>
            </a:r>
          </a:p>
          <a:p>
            <a:pPr lvl="1" eaLnBrk="1" hangingPunct="1">
              <a:lnSpc>
                <a:spcPct val="140000"/>
              </a:lnSpc>
            </a:pPr>
            <a:r>
              <a:rPr lang="en-US" altLang="zh-CN" sz="2600" b="1" dirty="0" smtClean="0">
                <a:solidFill>
                  <a:srgbClr val="00B0F0"/>
                </a:solidFill>
                <a:ea typeface="宋体" pitchFamily="2" charset="-122"/>
              </a:rPr>
              <a:t>Interpretability</a:t>
            </a:r>
            <a:r>
              <a:rPr lang="en-US" altLang="zh-CN" sz="2600" dirty="0" smtClean="0">
                <a:ea typeface="宋体" pitchFamily="2" charset="-122"/>
              </a:rPr>
              <a:t>: how easily the data can be understood?</a:t>
            </a:r>
          </a:p>
        </p:txBody>
      </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061"/>
          <p:cNvSpPr>
            <a:spLocks noGrp="1" noChangeArrowheads="1"/>
          </p:cNvSpPr>
          <p:nvPr>
            <p:ph type="sldNum" sz="quarter" idx="4294967295"/>
          </p:nvPr>
        </p:nvSpPr>
        <p:spPr>
          <a:noFill/>
        </p:spPr>
        <p:txBody>
          <a:bodyPr/>
          <a:lstStyle/>
          <a:p>
            <a:fld id="{59F3B2E3-37BE-48D9-91B8-BEAC30FE43E3}" type="slidenum">
              <a:rPr lang="en-US" altLang="zh-CN" smtClean="0">
                <a:ea typeface="宋体" pitchFamily="2" charset="-122"/>
              </a:rPr>
              <a:pPr/>
              <a:t>60</a:t>
            </a:fld>
            <a:endParaRPr lang="en-US" altLang="zh-CN" smtClean="0">
              <a:ea typeface="宋体" pitchFamily="2" charset="-122"/>
            </a:endParaRPr>
          </a:p>
        </p:txBody>
      </p:sp>
      <p:sp>
        <p:nvSpPr>
          <p:cNvPr id="61443" name="Rectangle 2"/>
          <p:cNvSpPr>
            <a:spLocks noGrp="1" noChangeArrowheads="1"/>
          </p:cNvSpPr>
          <p:nvPr>
            <p:ph type="title" idx="4294967295"/>
          </p:nvPr>
        </p:nvSpPr>
        <p:spPr>
          <a:noFill/>
        </p:spPr>
        <p:txBody>
          <a:bodyPr lIns="92075" tIns="46038" rIns="92075" bIns="46038" anchor="ctr"/>
          <a:lstStyle/>
          <a:p>
            <a:pPr eaLnBrk="1" hangingPunct="1"/>
            <a:r>
              <a:rPr lang="en-US" altLang="zh-CN" sz="3200" smtClean="0">
                <a:ea typeface="宋体" pitchFamily="2" charset="-122"/>
              </a:rPr>
              <a:t>Data Preprocessing:  Outline</a:t>
            </a:r>
          </a:p>
        </p:txBody>
      </p:sp>
      <p:sp>
        <p:nvSpPr>
          <p:cNvPr id="61444" name="Rectangle 3"/>
          <p:cNvSpPr>
            <a:spLocks noGrp="1" noChangeArrowheads="1"/>
          </p:cNvSpPr>
          <p:nvPr>
            <p:ph type="body" sz="half" idx="4294967295"/>
          </p:nvPr>
        </p:nvSpPr>
        <p:spPr>
          <a:xfrm>
            <a:off x="381000" y="1219200"/>
            <a:ext cx="8229600" cy="5105400"/>
          </a:xfrm>
          <a:noFill/>
        </p:spPr>
        <p:txBody>
          <a:bodyPr lIns="92075" tIns="46038" rIns="92075" bIns="46038"/>
          <a:lstStyle/>
          <a:p>
            <a:pPr eaLnBrk="1" hangingPunct="1">
              <a:lnSpc>
                <a:spcPct val="150000"/>
              </a:lnSpc>
            </a:pPr>
            <a:r>
              <a:rPr lang="en-US" altLang="zh-CN" sz="2400" smtClean="0">
                <a:latin typeface="Calibri" pitchFamily="34" charset="0"/>
                <a:ea typeface="宋体" pitchFamily="2" charset="-122"/>
              </a:rPr>
              <a:t>Data Preprocessing: An Overview</a:t>
            </a:r>
          </a:p>
          <a:p>
            <a:pPr lvl="1" eaLnBrk="1" hangingPunct="1">
              <a:lnSpc>
                <a:spcPct val="150000"/>
              </a:lnSpc>
            </a:pPr>
            <a:r>
              <a:rPr lang="en-US" altLang="zh-CN" sz="2400" smtClean="0">
                <a:latin typeface="Calibri" pitchFamily="34" charset="0"/>
                <a:ea typeface="宋体" pitchFamily="2" charset="-122"/>
              </a:rPr>
              <a:t>Data Quality</a:t>
            </a:r>
          </a:p>
          <a:p>
            <a:pPr lvl="1" eaLnBrk="1" hangingPunct="1">
              <a:lnSpc>
                <a:spcPct val="150000"/>
              </a:lnSpc>
            </a:pPr>
            <a:r>
              <a:rPr lang="en-US" altLang="zh-CN" sz="2400" smtClean="0">
                <a:latin typeface="Calibri" pitchFamily="34" charset="0"/>
                <a:ea typeface="宋体" pitchFamily="2" charset="-122"/>
              </a:rPr>
              <a:t>Major Tasks in Data Preprocessing</a:t>
            </a:r>
          </a:p>
          <a:p>
            <a:pPr eaLnBrk="1" hangingPunct="1">
              <a:lnSpc>
                <a:spcPct val="150000"/>
              </a:lnSpc>
            </a:pPr>
            <a:r>
              <a:rPr lang="en-US" altLang="zh-CN" sz="2400" smtClean="0">
                <a:latin typeface="Calibri" pitchFamily="34" charset="0"/>
                <a:ea typeface="宋体" pitchFamily="2" charset="-122"/>
              </a:rPr>
              <a:t>Data Cleaning</a:t>
            </a:r>
          </a:p>
          <a:p>
            <a:pPr eaLnBrk="1" hangingPunct="1">
              <a:lnSpc>
                <a:spcPct val="150000"/>
              </a:lnSpc>
            </a:pPr>
            <a:r>
              <a:rPr lang="en-US" altLang="zh-CN" sz="2400" smtClean="0">
                <a:latin typeface="Calibri" pitchFamily="34" charset="0"/>
                <a:ea typeface="宋体" pitchFamily="2" charset="-122"/>
              </a:rPr>
              <a:t>Data Integration</a:t>
            </a:r>
          </a:p>
          <a:p>
            <a:pPr eaLnBrk="1" hangingPunct="1">
              <a:lnSpc>
                <a:spcPct val="150000"/>
              </a:lnSpc>
            </a:pPr>
            <a:r>
              <a:rPr lang="en-US" altLang="zh-CN" sz="2400" smtClean="0">
                <a:latin typeface="Calibri" pitchFamily="34" charset="0"/>
                <a:ea typeface="宋体" pitchFamily="2" charset="-122"/>
              </a:rPr>
              <a:t>Data Reduction</a:t>
            </a:r>
          </a:p>
          <a:p>
            <a:pPr eaLnBrk="1" hangingPunct="1">
              <a:lnSpc>
                <a:spcPct val="150000"/>
              </a:lnSpc>
            </a:pPr>
            <a:r>
              <a:rPr lang="en-US" altLang="zh-CN" sz="2400" smtClean="0">
                <a:latin typeface="Calibri" pitchFamily="34" charset="0"/>
                <a:ea typeface="宋体" pitchFamily="2" charset="-122"/>
              </a:rPr>
              <a:t>Data Transformation</a:t>
            </a:r>
          </a:p>
          <a:p>
            <a:pPr eaLnBrk="1" hangingPunct="1">
              <a:lnSpc>
                <a:spcPct val="150000"/>
              </a:lnSpc>
            </a:pPr>
            <a:r>
              <a:rPr lang="en-US" altLang="zh-CN" sz="2400" smtClean="0">
                <a:latin typeface="Calibri" pitchFamily="34" charset="0"/>
                <a:ea typeface="宋体" pitchFamily="2" charset="-122"/>
              </a:rPr>
              <a:t>Linear Algebra (</a:t>
            </a:r>
            <a:r>
              <a:rPr lang="zh-CN" altLang="en-US" sz="2400" smtClean="0">
                <a:latin typeface="Calibri" pitchFamily="34" charset="0"/>
                <a:ea typeface="宋体" pitchFamily="2" charset="-122"/>
              </a:rPr>
              <a:t>线性代数</a:t>
            </a:r>
            <a:r>
              <a:rPr lang="en-US" altLang="zh-CN" sz="2400" smtClean="0">
                <a:latin typeface="Calibri" pitchFamily="34" charset="0"/>
                <a:ea typeface="宋体" pitchFamily="2" charset="-122"/>
              </a:rPr>
              <a:t>)</a:t>
            </a:r>
          </a:p>
          <a:p>
            <a:pPr eaLnBrk="1" hangingPunct="1">
              <a:lnSpc>
                <a:spcPct val="150000"/>
              </a:lnSpc>
            </a:pPr>
            <a:r>
              <a:rPr lang="en-US" altLang="zh-CN" sz="2400" smtClean="0">
                <a:latin typeface="Calibri" pitchFamily="34" charset="0"/>
                <a:ea typeface="宋体" pitchFamily="2" charset="-122"/>
              </a:rPr>
              <a:t>Summary</a:t>
            </a:r>
          </a:p>
        </p:txBody>
      </p:sp>
      <p:sp>
        <p:nvSpPr>
          <p:cNvPr id="61445" name="AutoShape 4"/>
          <p:cNvSpPr>
            <a:spLocks noChangeArrowheads="1"/>
          </p:cNvSpPr>
          <p:nvPr/>
        </p:nvSpPr>
        <p:spPr bwMode="auto">
          <a:xfrm rot="9430553">
            <a:off x="3502025" y="5035550"/>
            <a:ext cx="522288" cy="485775"/>
          </a:xfrm>
          <a:prstGeom prst="notchedRightArrow">
            <a:avLst>
              <a:gd name="adj1" fmla="val 50000"/>
              <a:gd name="adj2" fmla="val 26879"/>
            </a:avLst>
          </a:prstGeom>
          <a:solidFill>
            <a:srgbClr val="339966"/>
          </a:solidFill>
          <a:ln w="9525">
            <a:solidFill>
              <a:schemeClr val="tx1"/>
            </a:solidFill>
            <a:miter lim="800000"/>
            <a:headEnd/>
            <a:tailEnd/>
          </a:ln>
        </p:spPr>
        <p:txBody>
          <a:bodyPr rot="10800000" wrap="none" anchor="ctr"/>
          <a:lstStyle/>
          <a:p>
            <a:endParaRPr lang="zh-CN" altLang="zh-CN">
              <a:ea typeface="宋体" pitchFamily="2" charset="-122"/>
            </a:endParaRPr>
          </a:p>
        </p:txBody>
      </p:sp>
    </p:spTree>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061"/>
          <p:cNvSpPr>
            <a:spLocks noGrp="1" noChangeArrowheads="1"/>
          </p:cNvSpPr>
          <p:nvPr>
            <p:ph type="sldNum" sz="quarter" idx="4294967295"/>
          </p:nvPr>
        </p:nvSpPr>
        <p:spPr>
          <a:noFill/>
        </p:spPr>
        <p:txBody>
          <a:bodyPr/>
          <a:lstStyle/>
          <a:p>
            <a:fld id="{DD6E781B-2713-4113-B8C8-7E84987D7327}" type="slidenum">
              <a:rPr lang="en-US" altLang="zh-CN" smtClean="0">
                <a:ea typeface="宋体" pitchFamily="2" charset="-122"/>
              </a:rPr>
              <a:pPr/>
              <a:t>61</a:t>
            </a:fld>
            <a:endParaRPr lang="en-US" altLang="zh-CN" smtClean="0">
              <a:ea typeface="宋体" pitchFamily="2" charset="-122"/>
            </a:endParaRPr>
          </a:p>
        </p:txBody>
      </p:sp>
      <p:sp>
        <p:nvSpPr>
          <p:cNvPr id="62467" name="Rectangle 2"/>
          <p:cNvSpPr>
            <a:spLocks noGrp="1" noChangeArrowheads="1"/>
          </p:cNvSpPr>
          <p:nvPr>
            <p:ph type="title" idx="4294967295"/>
          </p:nvPr>
        </p:nvSpPr>
        <p:spPr>
          <a:xfrm>
            <a:off x="495300" y="304800"/>
            <a:ext cx="8054975" cy="609600"/>
          </a:xfrm>
        </p:spPr>
        <p:txBody>
          <a:bodyPr/>
          <a:lstStyle/>
          <a:p>
            <a:pPr eaLnBrk="1" hangingPunct="1"/>
            <a:r>
              <a:rPr lang="en-US" altLang="zh-CN" smtClean="0">
                <a:solidFill>
                  <a:srgbClr val="170981"/>
                </a:solidFill>
                <a:ea typeface="宋体" pitchFamily="2" charset="-122"/>
              </a:rPr>
              <a:t>Data Transformation</a:t>
            </a:r>
          </a:p>
        </p:txBody>
      </p:sp>
      <p:sp>
        <p:nvSpPr>
          <p:cNvPr id="62468" name="Rectangle 3"/>
          <p:cNvSpPr>
            <a:spLocks noGrp="1" noChangeArrowheads="1"/>
          </p:cNvSpPr>
          <p:nvPr>
            <p:ph type="body" idx="4294967295"/>
          </p:nvPr>
        </p:nvSpPr>
        <p:spPr>
          <a:xfrm>
            <a:off x="76200" y="1143000"/>
            <a:ext cx="8991600" cy="5181600"/>
          </a:xfrm>
        </p:spPr>
        <p:txBody>
          <a:bodyPr/>
          <a:lstStyle/>
          <a:p>
            <a:pPr eaLnBrk="1" hangingPunct="1">
              <a:spcBef>
                <a:spcPts val="600"/>
              </a:spcBef>
              <a:spcAft>
                <a:spcPts val="300"/>
              </a:spcAft>
            </a:pPr>
            <a:r>
              <a:rPr lang="en-US" altLang="zh-CN" sz="2600" dirty="0" smtClean="0">
                <a:latin typeface="Calibri" pitchFamily="34" charset="0"/>
                <a:ea typeface="宋体" pitchFamily="2" charset="-122"/>
              </a:rPr>
              <a:t>A function that maps the entire set of values of a given attribute to a new set of replacement values </a:t>
            </a:r>
            <a:r>
              <a:rPr lang="en-US" altLang="zh-CN" sz="2600" dirty="0" err="1" smtClean="0">
                <a:latin typeface="Calibri" pitchFamily="34" charset="0"/>
                <a:ea typeface="宋体" pitchFamily="2" charset="-122"/>
              </a:rPr>
              <a:t>s.t</a:t>
            </a:r>
            <a:r>
              <a:rPr lang="en-US" altLang="zh-CN" sz="2600" dirty="0" smtClean="0">
                <a:latin typeface="Calibri" pitchFamily="34" charset="0"/>
                <a:ea typeface="宋体" pitchFamily="2" charset="-122"/>
              </a:rPr>
              <a:t>. each old value can be identified with one of the new values</a:t>
            </a:r>
          </a:p>
          <a:p>
            <a:pPr eaLnBrk="1" hangingPunct="1">
              <a:spcBef>
                <a:spcPts val="600"/>
              </a:spcBef>
              <a:spcAft>
                <a:spcPts val="300"/>
              </a:spcAft>
            </a:pPr>
            <a:r>
              <a:rPr lang="en-US" altLang="zh-CN" dirty="0" smtClean="0">
                <a:latin typeface="Calibri" pitchFamily="34" charset="0"/>
                <a:ea typeface="宋体" pitchFamily="2" charset="-122"/>
              </a:rPr>
              <a:t>Methods</a:t>
            </a:r>
          </a:p>
          <a:p>
            <a:pPr lvl="1" eaLnBrk="1" hangingPunct="1">
              <a:spcBef>
                <a:spcPts val="600"/>
              </a:spcBef>
              <a:spcAft>
                <a:spcPts val="300"/>
              </a:spcAft>
            </a:pPr>
            <a:r>
              <a:rPr lang="en-US" altLang="zh-CN" sz="2600" b="1" dirty="0" smtClean="0">
                <a:solidFill>
                  <a:srgbClr val="00B0F0"/>
                </a:solidFill>
                <a:latin typeface="Calibri" pitchFamily="34" charset="0"/>
                <a:ea typeface="宋体" pitchFamily="2" charset="-122"/>
              </a:rPr>
              <a:t>Smoothing: </a:t>
            </a:r>
            <a:r>
              <a:rPr lang="en-US" altLang="zh-CN" sz="2400" dirty="0" smtClean="0">
                <a:latin typeface="Calibri" pitchFamily="34" charset="0"/>
                <a:ea typeface="宋体" pitchFamily="2" charset="-122"/>
              </a:rPr>
              <a:t>Remove noise from data</a:t>
            </a:r>
          </a:p>
          <a:p>
            <a:pPr lvl="1" eaLnBrk="1" hangingPunct="1">
              <a:spcBef>
                <a:spcPts val="600"/>
              </a:spcBef>
              <a:spcAft>
                <a:spcPts val="300"/>
              </a:spcAft>
            </a:pPr>
            <a:r>
              <a:rPr lang="en-US" altLang="zh-CN" sz="2600" b="1" dirty="0" smtClean="0">
                <a:solidFill>
                  <a:srgbClr val="00B0F0"/>
                </a:solidFill>
                <a:latin typeface="Calibri" pitchFamily="34" charset="0"/>
                <a:ea typeface="宋体" pitchFamily="2" charset="-122"/>
              </a:rPr>
              <a:t>Attribute/feature construction</a:t>
            </a:r>
          </a:p>
          <a:p>
            <a:pPr lvl="2" eaLnBrk="1" hangingPunct="1">
              <a:spcBef>
                <a:spcPts val="600"/>
              </a:spcBef>
              <a:spcAft>
                <a:spcPts val="300"/>
              </a:spcAft>
            </a:pPr>
            <a:r>
              <a:rPr lang="en-US" altLang="zh-CN" dirty="0" smtClean="0">
                <a:latin typeface="Calibri" pitchFamily="34" charset="0"/>
                <a:ea typeface="宋体" pitchFamily="2" charset="-122"/>
              </a:rPr>
              <a:t>New attributes constructed from the given ones</a:t>
            </a:r>
          </a:p>
          <a:p>
            <a:pPr lvl="1" eaLnBrk="1" hangingPunct="1">
              <a:spcBef>
                <a:spcPts val="600"/>
              </a:spcBef>
              <a:spcAft>
                <a:spcPts val="300"/>
              </a:spcAft>
            </a:pPr>
            <a:r>
              <a:rPr lang="en-US" altLang="zh-CN" sz="2600" b="1" dirty="0" smtClean="0">
                <a:solidFill>
                  <a:srgbClr val="00B0F0"/>
                </a:solidFill>
                <a:latin typeface="Calibri" pitchFamily="34" charset="0"/>
                <a:ea typeface="宋体" pitchFamily="2" charset="-122"/>
              </a:rPr>
              <a:t>Aggregation</a:t>
            </a:r>
            <a:r>
              <a:rPr lang="zh-CN" altLang="en-US" sz="2400" dirty="0" smtClean="0">
                <a:latin typeface="Calibri" pitchFamily="34" charset="0"/>
                <a:ea typeface="宋体" pitchFamily="2" charset="-122"/>
              </a:rPr>
              <a:t>（聚合）</a:t>
            </a:r>
            <a:r>
              <a:rPr lang="en-US" altLang="zh-CN" sz="2400" dirty="0" smtClean="0">
                <a:latin typeface="Calibri" pitchFamily="34" charset="0"/>
                <a:ea typeface="宋体" pitchFamily="2" charset="-122"/>
              </a:rPr>
              <a:t>: Summarization, data cube construction</a:t>
            </a:r>
          </a:p>
          <a:p>
            <a:pPr lvl="1" eaLnBrk="1" hangingPunct="1">
              <a:spcBef>
                <a:spcPts val="600"/>
              </a:spcBef>
              <a:spcAft>
                <a:spcPts val="300"/>
              </a:spcAft>
            </a:pPr>
            <a:r>
              <a:rPr lang="en-US" altLang="zh-CN" sz="2600" b="1" dirty="0" smtClean="0">
                <a:solidFill>
                  <a:srgbClr val="00B0F0"/>
                </a:solidFill>
                <a:latin typeface="Calibri" pitchFamily="34" charset="0"/>
                <a:ea typeface="宋体" pitchFamily="2" charset="-122"/>
              </a:rPr>
              <a:t>Normalization</a:t>
            </a:r>
            <a:r>
              <a:rPr lang="en-US" altLang="zh-CN" sz="2400" dirty="0" smtClean="0">
                <a:latin typeface="Calibri" pitchFamily="34" charset="0"/>
                <a:ea typeface="宋体" pitchFamily="2" charset="-122"/>
              </a:rPr>
              <a:t>: Scaled to fall within a smaller, specified range</a:t>
            </a:r>
          </a:p>
          <a:p>
            <a:pPr lvl="2" eaLnBrk="1" hangingPunct="1">
              <a:spcBef>
                <a:spcPts val="600"/>
              </a:spcBef>
              <a:spcAft>
                <a:spcPts val="300"/>
              </a:spcAft>
            </a:pPr>
            <a:r>
              <a:rPr lang="en-US" altLang="zh-CN" dirty="0" smtClean="0">
                <a:latin typeface="Calibri" pitchFamily="34" charset="0"/>
                <a:ea typeface="宋体" pitchFamily="2" charset="-122"/>
              </a:rPr>
              <a:t>min-max normalization</a:t>
            </a:r>
          </a:p>
          <a:p>
            <a:pPr lvl="2" eaLnBrk="1" hangingPunct="1">
              <a:spcBef>
                <a:spcPts val="600"/>
              </a:spcBef>
              <a:spcAft>
                <a:spcPts val="300"/>
              </a:spcAft>
            </a:pPr>
            <a:r>
              <a:rPr lang="en-US" altLang="zh-CN" dirty="0" smtClean="0">
                <a:latin typeface="Calibri" pitchFamily="34" charset="0"/>
                <a:ea typeface="宋体" pitchFamily="2" charset="-122"/>
              </a:rPr>
              <a:t>z-score normalization</a:t>
            </a:r>
          </a:p>
          <a:p>
            <a:pPr lvl="1" eaLnBrk="1" hangingPunct="1">
              <a:spcBef>
                <a:spcPts val="600"/>
              </a:spcBef>
              <a:spcAft>
                <a:spcPts val="300"/>
              </a:spcAft>
            </a:pPr>
            <a:r>
              <a:rPr lang="en-US" altLang="zh-CN" sz="2400" dirty="0" smtClean="0">
                <a:latin typeface="Calibri" pitchFamily="34" charset="0"/>
                <a:ea typeface="宋体" pitchFamily="2" charset="-122"/>
              </a:rPr>
              <a:t>……</a:t>
            </a:r>
          </a:p>
        </p:txBody>
      </p:sp>
    </p:spTree>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61"/>
          <p:cNvSpPr>
            <a:spLocks noGrp="1" noChangeArrowheads="1"/>
          </p:cNvSpPr>
          <p:nvPr>
            <p:ph type="sldNum" sz="quarter" idx="12"/>
          </p:nvPr>
        </p:nvSpPr>
        <p:spPr>
          <a:noFill/>
        </p:spPr>
        <p:txBody>
          <a:bodyPr/>
          <a:lstStyle/>
          <a:p>
            <a:fld id="{AC2C8945-E4E1-4E29-AAA9-99AACECB9F3D}" type="slidenum">
              <a:rPr lang="en-US" altLang="zh-CN" smtClean="0">
                <a:ea typeface="宋体" pitchFamily="2" charset="-122"/>
              </a:rPr>
              <a:pPr/>
              <a:t>62</a:t>
            </a:fld>
            <a:endParaRPr lang="en-US" altLang="zh-CN" smtClean="0">
              <a:ea typeface="宋体" pitchFamily="2" charset="-122"/>
            </a:endParaRPr>
          </a:p>
        </p:txBody>
      </p:sp>
      <p:sp>
        <p:nvSpPr>
          <p:cNvPr id="63491" name="Rectangle 2"/>
          <p:cNvSpPr>
            <a:spLocks noGrp="1" noChangeArrowheads="1"/>
          </p:cNvSpPr>
          <p:nvPr>
            <p:ph type="title"/>
          </p:nvPr>
        </p:nvSpPr>
        <p:spPr>
          <a:xfrm>
            <a:off x="0" y="381000"/>
            <a:ext cx="9144000" cy="609600"/>
          </a:xfrm>
        </p:spPr>
        <p:txBody>
          <a:bodyPr/>
          <a:lstStyle/>
          <a:p>
            <a:pPr eaLnBrk="1" hangingPunct="1"/>
            <a:r>
              <a:rPr lang="en-US" altLang="zh-CN" smtClean="0">
                <a:ea typeface="宋体" pitchFamily="2" charset="-122"/>
              </a:rPr>
              <a:t>Feature Normalization</a:t>
            </a:r>
          </a:p>
        </p:txBody>
      </p:sp>
      <p:pic>
        <p:nvPicPr>
          <p:cNvPr id="63492" name="Picture 12"/>
          <p:cNvPicPr>
            <a:picLocks noChangeAspect="1" noChangeArrowheads="1"/>
          </p:cNvPicPr>
          <p:nvPr/>
        </p:nvPicPr>
        <p:blipFill>
          <a:blip r:embed="rId3"/>
          <a:srcRect/>
          <a:stretch>
            <a:fillRect/>
          </a:stretch>
        </p:blipFill>
        <p:spPr bwMode="auto">
          <a:xfrm>
            <a:off x="762000" y="1219200"/>
            <a:ext cx="7988300" cy="5638800"/>
          </a:xfrm>
          <a:prstGeom prst="rect">
            <a:avLst/>
          </a:prstGeom>
          <a:noFill/>
          <a:ln w="9525">
            <a:noFill/>
            <a:miter lim="800000"/>
            <a:headEnd/>
            <a:tailEnd/>
          </a:ln>
        </p:spPr>
      </p:pic>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061"/>
          <p:cNvSpPr>
            <a:spLocks noGrp="1" noChangeArrowheads="1"/>
          </p:cNvSpPr>
          <p:nvPr>
            <p:ph type="sldNum" sz="quarter" idx="12"/>
          </p:nvPr>
        </p:nvSpPr>
        <p:spPr>
          <a:noFill/>
        </p:spPr>
        <p:txBody>
          <a:bodyPr/>
          <a:lstStyle/>
          <a:p>
            <a:fld id="{67DCD34E-7B5E-4F8B-952E-5ADEB6C356E8}" type="slidenum">
              <a:rPr lang="en-US" altLang="zh-CN" smtClean="0">
                <a:ea typeface="宋体" pitchFamily="2" charset="-122"/>
              </a:rPr>
              <a:pPr/>
              <a:t>63</a:t>
            </a:fld>
            <a:endParaRPr lang="en-US" altLang="zh-CN" smtClean="0">
              <a:ea typeface="宋体" pitchFamily="2" charset="-122"/>
            </a:endParaRPr>
          </a:p>
        </p:txBody>
      </p:sp>
      <p:sp>
        <p:nvSpPr>
          <p:cNvPr id="64515" name="Rectangle 2"/>
          <p:cNvSpPr>
            <a:spLocks noGrp="1" noChangeArrowheads="1"/>
          </p:cNvSpPr>
          <p:nvPr>
            <p:ph type="title"/>
          </p:nvPr>
        </p:nvSpPr>
        <p:spPr>
          <a:xfrm>
            <a:off x="0" y="381000"/>
            <a:ext cx="9144000" cy="609600"/>
          </a:xfrm>
        </p:spPr>
        <p:txBody>
          <a:bodyPr/>
          <a:lstStyle/>
          <a:p>
            <a:pPr eaLnBrk="1" hangingPunct="1"/>
            <a:r>
              <a:rPr lang="en-US" altLang="zh-CN" smtClean="0">
                <a:ea typeface="宋体" pitchFamily="2" charset="-122"/>
              </a:rPr>
              <a:t>Feature Normalization</a:t>
            </a:r>
          </a:p>
        </p:txBody>
      </p:sp>
      <p:pic>
        <p:nvPicPr>
          <p:cNvPr id="64516" name="Picture 2"/>
          <p:cNvPicPr>
            <a:picLocks noChangeAspect="1" noChangeArrowheads="1"/>
          </p:cNvPicPr>
          <p:nvPr/>
        </p:nvPicPr>
        <p:blipFill>
          <a:blip r:embed="rId3"/>
          <a:srcRect/>
          <a:stretch>
            <a:fillRect/>
          </a:stretch>
        </p:blipFill>
        <p:spPr bwMode="auto">
          <a:xfrm>
            <a:off x="862013" y="1303338"/>
            <a:ext cx="7443787" cy="5249862"/>
          </a:xfrm>
          <a:prstGeom prst="rect">
            <a:avLst/>
          </a:prstGeom>
          <a:noFill/>
          <a:ln w="9525">
            <a:noFill/>
            <a:miter lim="800000"/>
            <a:headEnd/>
            <a:tailEnd/>
          </a:ln>
        </p:spPr>
      </p:pic>
    </p:spTree>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061"/>
          <p:cNvSpPr>
            <a:spLocks noGrp="1" noChangeArrowheads="1"/>
          </p:cNvSpPr>
          <p:nvPr>
            <p:ph type="sldNum" sz="quarter" idx="12"/>
          </p:nvPr>
        </p:nvSpPr>
        <p:spPr>
          <a:noFill/>
        </p:spPr>
        <p:txBody>
          <a:bodyPr/>
          <a:lstStyle/>
          <a:p>
            <a:fld id="{941CA6A0-01CA-41C2-B182-A9E0CF7DF648}" type="slidenum">
              <a:rPr lang="en-US" altLang="zh-CN" smtClean="0">
                <a:ea typeface="宋体" pitchFamily="2" charset="-122"/>
              </a:rPr>
              <a:pPr/>
              <a:t>64</a:t>
            </a:fld>
            <a:endParaRPr lang="en-US" altLang="zh-CN" smtClean="0">
              <a:ea typeface="宋体" pitchFamily="2" charset="-122"/>
            </a:endParaRPr>
          </a:p>
        </p:txBody>
      </p:sp>
      <p:sp>
        <p:nvSpPr>
          <p:cNvPr id="65539" name="Rectangle 2"/>
          <p:cNvSpPr>
            <a:spLocks noGrp="1" noChangeArrowheads="1"/>
          </p:cNvSpPr>
          <p:nvPr>
            <p:ph type="title"/>
          </p:nvPr>
        </p:nvSpPr>
        <p:spPr>
          <a:xfrm>
            <a:off x="0" y="381000"/>
            <a:ext cx="9144000" cy="609600"/>
          </a:xfrm>
        </p:spPr>
        <p:txBody>
          <a:bodyPr/>
          <a:lstStyle/>
          <a:p>
            <a:pPr eaLnBrk="1" hangingPunct="1"/>
            <a:r>
              <a:rPr lang="en-US" altLang="zh-CN" smtClean="0">
                <a:ea typeface="宋体" pitchFamily="2" charset="-122"/>
              </a:rPr>
              <a:t>Feature Normalization</a:t>
            </a:r>
          </a:p>
        </p:txBody>
      </p:sp>
      <p:pic>
        <p:nvPicPr>
          <p:cNvPr id="65540" name="Picture 2"/>
          <p:cNvPicPr>
            <a:picLocks noChangeAspect="1" noChangeArrowheads="1"/>
          </p:cNvPicPr>
          <p:nvPr/>
        </p:nvPicPr>
        <p:blipFill>
          <a:blip r:embed="rId3"/>
          <a:srcRect/>
          <a:stretch>
            <a:fillRect/>
          </a:stretch>
        </p:blipFill>
        <p:spPr bwMode="auto">
          <a:xfrm>
            <a:off x="887413" y="1338263"/>
            <a:ext cx="7418387" cy="5214937"/>
          </a:xfrm>
          <a:prstGeom prst="rect">
            <a:avLst/>
          </a:prstGeom>
          <a:noFill/>
          <a:ln w="9525">
            <a:noFill/>
            <a:miter lim="800000"/>
            <a:headEnd/>
            <a:tailEnd/>
          </a:ln>
        </p:spPr>
      </p:pic>
    </p:spTree>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061"/>
          <p:cNvSpPr>
            <a:spLocks noGrp="1" noChangeArrowheads="1"/>
          </p:cNvSpPr>
          <p:nvPr>
            <p:ph type="sldNum" sz="quarter" idx="12"/>
          </p:nvPr>
        </p:nvSpPr>
        <p:spPr>
          <a:noFill/>
        </p:spPr>
        <p:txBody>
          <a:bodyPr/>
          <a:lstStyle/>
          <a:p>
            <a:fld id="{6BE063B6-8838-444C-8FF2-CEDC059BDA78}" type="slidenum">
              <a:rPr lang="en-US" altLang="zh-CN" smtClean="0">
                <a:ea typeface="宋体" pitchFamily="2" charset="-122"/>
              </a:rPr>
              <a:pPr/>
              <a:t>65</a:t>
            </a:fld>
            <a:endParaRPr lang="en-US" altLang="zh-CN" smtClean="0">
              <a:ea typeface="宋体" pitchFamily="2" charset="-122"/>
            </a:endParaRPr>
          </a:p>
        </p:txBody>
      </p:sp>
      <p:sp>
        <p:nvSpPr>
          <p:cNvPr id="66563" name="Rectangle 2"/>
          <p:cNvSpPr>
            <a:spLocks noGrp="1" noChangeArrowheads="1"/>
          </p:cNvSpPr>
          <p:nvPr>
            <p:ph type="title"/>
          </p:nvPr>
        </p:nvSpPr>
        <p:spPr>
          <a:xfrm>
            <a:off x="0" y="381000"/>
            <a:ext cx="9144000" cy="609600"/>
          </a:xfrm>
        </p:spPr>
        <p:txBody>
          <a:bodyPr/>
          <a:lstStyle/>
          <a:p>
            <a:pPr eaLnBrk="1" hangingPunct="1"/>
            <a:r>
              <a:rPr lang="en-US" altLang="zh-CN" smtClean="0">
                <a:ea typeface="宋体" pitchFamily="2" charset="-122"/>
              </a:rPr>
              <a:t>Feature Normalization</a:t>
            </a:r>
          </a:p>
        </p:txBody>
      </p:sp>
      <p:pic>
        <p:nvPicPr>
          <p:cNvPr id="66564" name="Picture 2"/>
          <p:cNvPicPr>
            <a:picLocks noChangeAspect="1" noChangeArrowheads="1"/>
          </p:cNvPicPr>
          <p:nvPr/>
        </p:nvPicPr>
        <p:blipFill>
          <a:blip r:embed="rId3"/>
          <a:srcRect/>
          <a:stretch>
            <a:fillRect/>
          </a:stretch>
        </p:blipFill>
        <p:spPr bwMode="auto">
          <a:xfrm>
            <a:off x="228600" y="1219200"/>
            <a:ext cx="8229600" cy="5584825"/>
          </a:xfrm>
          <a:prstGeom prst="rect">
            <a:avLst/>
          </a:prstGeom>
          <a:noFill/>
          <a:ln w="9525">
            <a:noFill/>
            <a:miter lim="800000"/>
            <a:headEnd/>
            <a:tailEnd/>
          </a:ln>
        </p:spPr>
      </p:pic>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061"/>
          <p:cNvSpPr>
            <a:spLocks noGrp="1" noChangeArrowheads="1"/>
          </p:cNvSpPr>
          <p:nvPr>
            <p:ph type="sldNum" sz="quarter" idx="4294967295"/>
          </p:nvPr>
        </p:nvSpPr>
        <p:spPr>
          <a:noFill/>
        </p:spPr>
        <p:txBody>
          <a:bodyPr/>
          <a:lstStyle/>
          <a:p>
            <a:fld id="{82A36C97-4437-4304-8D4A-2294743A88B5}" type="slidenum">
              <a:rPr lang="en-US" altLang="zh-CN" smtClean="0">
                <a:ea typeface="宋体" pitchFamily="2" charset="-122"/>
              </a:rPr>
              <a:pPr/>
              <a:t>66</a:t>
            </a:fld>
            <a:endParaRPr lang="en-US" altLang="zh-CN" smtClean="0">
              <a:ea typeface="宋体" pitchFamily="2" charset="-122"/>
            </a:endParaRPr>
          </a:p>
        </p:txBody>
      </p:sp>
      <p:sp>
        <p:nvSpPr>
          <p:cNvPr id="67587" name="Rectangle 2"/>
          <p:cNvSpPr>
            <a:spLocks noGrp="1" noChangeArrowheads="1"/>
          </p:cNvSpPr>
          <p:nvPr>
            <p:ph type="title" idx="4294967295"/>
          </p:nvPr>
        </p:nvSpPr>
        <p:spPr>
          <a:noFill/>
        </p:spPr>
        <p:txBody>
          <a:bodyPr lIns="92075" tIns="46038" rIns="92075" bIns="46038" anchor="ctr"/>
          <a:lstStyle/>
          <a:p>
            <a:pPr eaLnBrk="1" hangingPunct="1"/>
            <a:r>
              <a:rPr lang="en-US" altLang="zh-CN" sz="3200" smtClean="0">
                <a:ea typeface="宋体" pitchFamily="2" charset="-122"/>
              </a:rPr>
              <a:t>Data Preprocessing:  Outline</a:t>
            </a:r>
          </a:p>
        </p:txBody>
      </p:sp>
      <p:sp>
        <p:nvSpPr>
          <p:cNvPr id="67588" name="Rectangle 3"/>
          <p:cNvSpPr>
            <a:spLocks noGrp="1" noChangeArrowheads="1"/>
          </p:cNvSpPr>
          <p:nvPr>
            <p:ph type="body" sz="half" idx="4294967295"/>
          </p:nvPr>
        </p:nvSpPr>
        <p:spPr>
          <a:xfrm>
            <a:off x="381000" y="1371600"/>
            <a:ext cx="8229600" cy="5105400"/>
          </a:xfrm>
          <a:noFill/>
        </p:spPr>
        <p:txBody>
          <a:bodyPr lIns="92075" tIns="46038" rIns="92075" bIns="46038"/>
          <a:lstStyle/>
          <a:p>
            <a:pPr eaLnBrk="1" hangingPunct="1">
              <a:lnSpc>
                <a:spcPct val="150000"/>
              </a:lnSpc>
            </a:pPr>
            <a:r>
              <a:rPr lang="en-US" altLang="zh-CN" sz="2400" smtClean="0">
                <a:latin typeface="Calibri" pitchFamily="34" charset="0"/>
                <a:ea typeface="宋体" pitchFamily="2" charset="-122"/>
              </a:rPr>
              <a:t>Data Preprocessing: An Overview</a:t>
            </a:r>
          </a:p>
          <a:p>
            <a:pPr lvl="1" eaLnBrk="1" hangingPunct="1">
              <a:lnSpc>
                <a:spcPct val="150000"/>
              </a:lnSpc>
            </a:pPr>
            <a:r>
              <a:rPr lang="en-US" altLang="zh-CN" sz="2400" smtClean="0">
                <a:latin typeface="Calibri" pitchFamily="34" charset="0"/>
                <a:ea typeface="宋体" pitchFamily="2" charset="-122"/>
              </a:rPr>
              <a:t>Data Quality</a:t>
            </a:r>
          </a:p>
          <a:p>
            <a:pPr lvl="1" eaLnBrk="1" hangingPunct="1">
              <a:lnSpc>
                <a:spcPct val="150000"/>
              </a:lnSpc>
            </a:pPr>
            <a:r>
              <a:rPr lang="en-US" altLang="zh-CN" sz="2400" smtClean="0">
                <a:latin typeface="Calibri" pitchFamily="34" charset="0"/>
                <a:ea typeface="宋体" pitchFamily="2" charset="-122"/>
              </a:rPr>
              <a:t>Major Tasks in Data Preprocessing</a:t>
            </a:r>
          </a:p>
          <a:p>
            <a:pPr eaLnBrk="1" hangingPunct="1">
              <a:lnSpc>
                <a:spcPct val="150000"/>
              </a:lnSpc>
            </a:pPr>
            <a:r>
              <a:rPr lang="en-US" altLang="zh-CN" sz="2400" smtClean="0">
                <a:latin typeface="Calibri" pitchFamily="34" charset="0"/>
                <a:ea typeface="宋体" pitchFamily="2" charset="-122"/>
              </a:rPr>
              <a:t>Data Cleaning</a:t>
            </a:r>
          </a:p>
          <a:p>
            <a:pPr eaLnBrk="1" hangingPunct="1">
              <a:lnSpc>
                <a:spcPct val="150000"/>
              </a:lnSpc>
            </a:pPr>
            <a:r>
              <a:rPr lang="en-US" altLang="zh-CN" sz="2400" smtClean="0">
                <a:latin typeface="Calibri" pitchFamily="34" charset="0"/>
                <a:ea typeface="宋体" pitchFamily="2" charset="-122"/>
              </a:rPr>
              <a:t>Data Integration</a:t>
            </a:r>
          </a:p>
          <a:p>
            <a:pPr eaLnBrk="1" hangingPunct="1">
              <a:lnSpc>
                <a:spcPct val="150000"/>
              </a:lnSpc>
            </a:pPr>
            <a:r>
              <a:rPr lang="en-US" altLang="zh-CN" sz="2400" smtClean="0">
                <a:latin typeface="Calibri" pitchFamily="34" charset="0"/>
                <a:ea typeface="宋体" pitchFamily="2" charset="-122"/>
              </a:rPr>
              <a:t>Data Reduction</a:t>
            </a:r>
          </a:p>
          <a:p>
            <a:pPr eaLnBrk="1" hangingPunct="1">
              <a:lnSpc>
                <a:spcPct val="150000"/>
              </a:lnSpc>
            </a:pPr>
            <a:r>
              <a:rPr lang="en-US" altLang="zh-CN" sz="2400" smtClean="0">
                <a:latin typeface="Calibri" pitchFamily="34" charset="0"/>
                <a:ea typeface="宋体" pitchFamily="2" charset="-122"/>
              </a:rPr>
              <a:t>Data Transformation</a:t>
            </a:r>
          </a:p>
          <a:p>
            <a:pPr eaLnBrk="1" hangingPunct="1">
              <a:lnSpc>
                <a:spcPct val="150000"/>
              </a:lnSpc>
            </a:pPr>
            <a:r>
              <a:rPr lang="en-US" altLang="zh-CN" sz="2400" smtClean="0">
                <a:latin typeface="Calibri" pitchFamily="34" charset="0"/>
                <a:ea typeface="宋体" pitchFamily="2" charset="-122"/>
              </a:rPr>
              <a:t>Linear Algebra (</a:t>
            </a:r>
            <a:r>
              <a:rPr lang="zh-CN" altLang="en-US" sz="2400" smtClean="0">
                <a:latin typeface="Calibri" pitchFamily="34" charset="0"/>
                <a:ea typeface="宋体" pitchFamily="2" charset="-122"/>
              </a:rPr>
              <a:t>线性代数</a:t>
            </a:r>
            <a:r>
              <a:rPr lang="en-US" altLang="zh-CN" sz="2400" smtClean="0">
                <a:latin typeface="Calibri" pitchFamily="34" charset="0"/>
                <a:ea typeface="宋体" pitchFamily="2" charset="-122"/>
              </a:rPr>
              <a:t>)</a:t>
            </a:r>
          </a:p>
          <a:p>
            <a:pPr eaLnBrk="1" hangingPunct="1">
              <a:lnSpc>
                <a:spcPct val="150000"/>
              </a:lnSpc>
            </a:pPr>
            <a:r>
              <a:rPr lang="en-US" altLang="zh-CN" sz="2400" smtClean="0">
                <a:latin typeface="Calibri" pitchFamily="34" charset="0"/>
                <a:ea typeface="宋体" pitchFamily="2" charset="-122"/>
              </a:rPr>
              <a:t>Summary</a:t>
            </a:r>
          </a:p>
        </p:txBody>
      </p:sp>
      <p:sp>
        <p:nvSpPr>
          <p:cNvPr id="67589" name="AutoShape 4"/>
          <p:cNvSpPr>
            <a:spLocks noChangeArrowheads="1"/>
          </p:cNvSpPr>
          <p:nvPr/>
        </p:nvSpPr>
        <p:spPr bwMode="auto">
          <a:xfrm rot="9430553">
            <a:off x="4111625" y="5797550"/>
            <a:ext cx="522288" cy="485775"/>
          </a:xfrm>
          <a:prstGeom prst="notchedRightArrow">
            <a:avLst>
              <a:gd name="adj1" fmla="val 50000"/>
              <a:gd name="adj2" fmla="val 26879"/>
            </a:avLst>
          </a:prstGeom>
          <a:solidFill>
            <a:srgbClr val="339966"/>
          </a:solidFill>
          <a:ln w="9525">
            <a:solidFill>
              <a:schemeClr val="tx1"/>
            </a:solidFill>
            <a:miter lim="800000"/>
            <a:headEnd/>
            <a:tailEnd/>
          </a:ln>
        </p:spPr>
        <p:txBody>
          <a:bodyPr rot="10800000" wrap="none" anchor="ctr"/>
          <a:lstStyle/>
          <a:p>
            <a:endParaRPr lang="zh-CN" altLang="zh-CN">
              <a:ea typeface="宋体" pitchFamily="2" charset="-122"/>
            </a:endParaRPr>
          </a:p>
        </p:txBody>
      </p:sp>
    </p:spTree>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061"/>
          <p:cNvSpPr>
            <a:spLocks noGrp="1" noChangeArrowheads="1"/>
          </p:cNvSpPr>
          <p:nvPr>
            <p:ph type="sldNum" sz="quarter" idx="4294967295"/>
          </p:nvPr>
        </p:nvSpPr>
        <p:spPr>
          <a:noFill/>
        </p:spPr>
        <p:txBody>
          <a:bodyPr/>
          <a:lstStyle/>
          <a:p>
            <a:fld id="{E55D1F77-51F8-41AE-B017-7E7DC70093F7}" type="slidenum">
              <a:rPr lang="en-US" altLang="zh-CN" smtClean="0">
                <a:ea typeface="宋体" pitchFamily="2" charset="-122"/>
              </a:rPr>
              <a:pPr/>
              <a:t>67</a:t>
            </a:fld>
            <a:endParaRPr lang="en-US" altLang="zh-CN" smtClean="0">
              <a:ea typeface="宋体" pitchFamily="2" charset="-122"/>
            </a:endParaRPr>
          </a:p>
        </p:txBody>
      </p:sp>
      <p:sp>
        <p:nvSpPr>
          <p:cNvPr id="68611" name="Rectangle 2"/>
          <p:cNvSpPr>
            <a:spLocks noGrp="1" noChangeArrowheads="1"/>
          </p:cNvSpPr>
          <p:nvPr>
            <p:ph type="title" idx="4294967295"/>
          </p:nvPr>
        </p:nvSpPr>
        <p:spPr>
          <a:xfrm>
            <a:off x="152400" y="152400"/>
            <a:ext cx="8763000" cy="609600"/>
          </a:xfrm>
          <a:noFill/>
        </p:spPr>
        <p:txBody>
          <a:bodyPr lIns="92075" tIns="46038" rIns="92075" bIns="46038" anchor="ctr"/>
          <a:lstStyle/>
          <a:p>
            <a:pPr eaLnBrk="1" hangingPunct="1">
              <a:lnSpc>
                <a:spcPct val="150000"/>
              </a:lnSpc>
            </a:pPr>
            <a:r>
              <a:rPr lang="en-US" altLang="zh-CN" sz="3200" smtClean="0">
                <a:latin typeface="Calibri" pitchFamily="34" charset="0"/>
                <a:ea typeface="宋体" pitchFamily="2" charset="-122"/>
              </a:rPr>
              <a:t>Linear Algebra (</a:t>
            </a:r>
            <a:r>
              <a:rPr lang="zh-CN" altLang="en-US" sz="3200" smtClean="0">
                <a:latin typeface="Calibri" pitchFamily="34" charset="0"/>
                <a:ea typeface="宋体" pitchFamily="2" charset="-122"/>
              </a:rPr>
              <a:t>线性代数</a:t>
            </a:r>
            <a:r>
              <a:rPr lang="en-US" altLang="zh-CN" sz="3200" smtClean="0">
                <a:latin typeface="Calibri" pitchFamily="34" charset="0"/>
                <a:ea typeface="宋体" pitchFamily="2" charset="-122"/>
              </a:rPr>
              <a:t>)</a:t>
            </a:r>
          </a:p>
        </p:txBody>
      </p:sp>
      <p:pic>
        <p:nvPicPr>
          <p:cNvPr id="68612" name="Picture 2"/>
          <p:cNvPicPr>
            <a:picLocks noChangeAspect="1" noChangeArrowheads="1"/>
          </p:cNvPicPr>
          <p:nvPr/>
        </p:nvPicPr>
        <p:blipFill>
          <a:blip r:embed="rId3"/>
          <a:srcRect/>
          <a:stretch>
            <a:fillRect/>
          </a:stretch>
        </p:blipFill>
        <p:spPr bwMode="auto">
          <a:xfrm>
            <a:off x="304800" y="847725"/>
            <a:ext cx="8458200" cy="5934075"/>
          </a:xfrm>
          <a:prstGeom prst="rect">
            <a:avLst/>
          </a:prstGeom>
          <a:noFill/>
          <a:ln w="9525">
            <a:noFill/>
            <a:miter lim="800000"/>
            <a:headEnd/>
            <a:tailEnd/>
          </a:ln>
        </p:spPr>
      </p:pic>
      <p:sp>
        <p:nvSpPr>
          <p:cNvPr id="68613" name="矩形 7"/>
          <p:cNvSpPr>
            <a:spLocks noChangeArrowheads="1"/>
          </p:cNvSpPr>
          <p:nvPr/>
        </p:nvSpPr>
        <p:spPr bwMode="auto">
          <a:xfrm>
            <a:off x="457200" y="685800"/>
            <a:ext cx="8153400" cy="461963"/>
          </a:xfrm>
          <a:prstGeom prst="rect">
            <a:avLst/>
          </a:prstGeom>
          <a:noFill/>
          <a:ln w="9525">
            <a:noFill/>
            <a:miter lim="800000"/>
            <a:headEnd/>
            <a:tailEnd/>
          </a:ln>
        </p:spPr>
        <p:txBody>
          <a:bodyPr>
            <a:spAutoFit/>
          </a:bodyPr>
          <a:lstStyle/>
          <a:p>
            <a:r>
              <a:rPr lang="zh-CN" altLang="en-US">
                <a:solidFill>
                  <a:srgbClr val="C00000"/>
                </a:solidFill>
                <a:ea typeface="宋体" pitchFamily="2" charset="-122"/>
              </a:rPr>
              <a:t>此部分内容来自于南京大学计算机系吴建鑫教授课程</a:t>
            </a:r>
            <a:r>
              <a:rPr lang="en-US" altLang="zh-CN">
                <a:solidFill>
                  <a:srgbClr val="C00000"/>
                </a:solidFill>
                <a:ea typeface="宋体" pitchFamily="2" charset="-122"/>
              </a:rPr>
              <a:t>slides</a:t>
            </a:r>
            <a:r>
              <a:rPr lang="zh-CN" altLang="en-US">
                <a:solidFill>
                  <a:srgbClr val="C00000"/>
                </a:solidFill>
                <a:ea typeface="宋体" pitchFamily="2" charset="-122"/>
              </a:rPr>
              <a:t>。</a:t>
            </a:r>
          </a:p>
        </p:txBody>
      </p:sp>
    </p:spTree>
  </p:cSld>
  <p:clrMapOvr>
    <a:masterClrMapping/>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061"/>
          <p:cNvSpPr>
            <a:spLocks noGrp="1" noChangeArrowheads="1"/>
          </p:cNvSpPr>
          <p:nvPr>
            <p:ph type="sldNum" sz="quarter" idx="4294967295"/>
          </p:nvPr>
        </p:nvSpPr>
        <p:spPr>
          <a:noFill/>
        </p:spPr>
        <p:txBody>
          <a:bodyPr/>
          <a:lstStyle/>
          <a:p>
            <a:fld id="{A0C9A3A0-6922-49BF-9CE2-902AC758D274}" type="slidenum">
              <a:rPr lang="en-US" altLang="zh-CN" smtClean="0">
                <a:ea typeface="宋体" pitchFamily="2" charset="-122"/>
              </a:rPr>
              <a:pPr/>
              <a:t>68</a:t>
            </a:fld>
            <a:endParaRPr lang="en-US" altLang="zh-CN" smtClean="0">
              <a:ea typeface="宋体" pitchFamily="2" charset="-122"/>
            </a:endParaRPr>
          </a:p>
        </p:txBody>
      </p:sp>
      <p:sp>
        <p:nvSpPr>
          <p:cNvPr id="69635" name="Rectangle 2"/>
          <p:cNvSpPr>
            <a:spLocks noGrp="1" noChangeArrowheads="1"/>
          </p:cNvSpPr>
          <p:nvPr>
            <p:ph type="title" idx="4294967295"/>
          </p:nvPr>
        </p:nvSpPr>
        <p:spPr>
          <a:xfrm>
            <a:off x="152400" y="152400"/>
            <a:ext cx="8763000" cy="609600"/>
          </a:xfrm>
          <a:noFill/>
        </p:spPr>
        <p:txBody>
          <a:bodyPr lIns="92075" tIns="46038" rIns="92075" bIns="46038" anchor="ctr"/>
          <a:lstStyle/>
          <a:p>
            <a:pPr eaLnBrk="1" hangingPunct="1">
              <a:lnSpc>
                <a:spcPct val="150000"/>
              </a:lnSpc>
            </a:pPr>
            <a:r>
              <a:rPr lang="en-US" altLang="zh-CN" sz="3200" smtClean="0">
                <a:latin typeface="Calibri" pitchFamily="34" charset="0"/>
                <a:ea typeface="宋体" pitchFamily="2" charset="-122"/>
              </a:rPr>
              <a:t>Linear Algebra (</a:t>
            </a:r>
            <a:r>
              <a:rPr lang="zh-CN" altLang="en-US" sz="3200" smtClean="0">
                <a:latin typeface="Calibri" pitchFamily="34" charset="0"/>
                <a:ea typeface="宋体" pitchFamily="2" charset="-122"/>
              </a:rPr>
              <a:t>线性代数</a:t>
            </a:r>
            <a:r>
              <a:rPr lang="en-US" altLang="zh-CN" sz="3200" smtClean="0">
                <a:latin typeface="Calibri" pitchFamily="34" charset="0"/>
                <a:ea typeface="宋体" pitchFamily="2" charset="-122"/>
              </a:rPr>
              <a:t>)</a:t>
            </a:r>
          </a:p>
        </p:txBody>
      </p:sp>
      <p:pic>
        <p:nvPicPr>
          <p:cNvPr id="69636" name="Picture 2"/>
          <p:cNvPicPr>
            <a:picLocks noChangeAspect="1" noChangeArrowheads="1"/>
          </p:cNvPicPr>
          <p:nvPr/>
        </p:nvPicPr>
        <p:blipFill>
          <a:blip r:embed="rId3"/>
          <a:srcRect/>
          <a:stretch>
            <a:fillRect/>
          </a:stretch>
        </p:blipFill>
        <p:spPr bwMode="auto">
          <a:xfrm>
            <a:off x="252413" y="762000"/>
            <a:ext cx="8586787" cy="602297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061"/>
          <p:cNvSpPr>
            <a:spLocks noGrp="1" noChangeArrowheads="1"/>
          </p:cNvSpPr>
          <p:nvPr>
            <p:ph type="sldNum" sz="quarter" idx="4294967295"/>
          </p:nvPr>
        </p:nvSpPr>
        <p:spPr>
          <a:noFill/>
        </p:spPr>
        <p:txBody>
          <a:bodyPr/>
          <a:lstStyle/>
          <a:p>
            <a:fld id="{CE8CAA28-7BDB-4DB7-B9E7-02EF4C296AA6}" type="slidenum">
              <a:rPr lang="en-US" altLang="zh-CN" smtClean="0">
                <a:ea typeface="宋体" pitchFamily="2" charset="-122"/>
              </a:rPr>
              <a:pPr/>
              <a:t>69</a:t>
            </a:fld>
            <a:endParaRPr lang="en-US" altLang="zh-CN" smtClean="0">
              <a:ea typeface="宋体" pitchFamily="2" charset="-122"/>
            </a:endParaRPr>
          </a:p>
        </p:txBody>
      </p:sp>
      <p:sp>
        <p:nvSpPr>
          <p:cNvPr id="70659" name="Rectangle 2"/>
          <p:cNvSpPr>
            <a:spLocks noGrp="1" noChangeArrowheads="1"/>
          </p:cNvSpPr>
          <p:nvPr>
            <p:ph type="title" idx="4294967295"/>
          </p:nvPr>
        </p:nvSpPr>
        <p:spPr>
          <a:xfrm>
            <a:off x="152400" y="152400"/>
            <a:ext cx="8763000" cy="609600"/>
          </a:xfrm>
          <a:noFill/>
        </p:spPr>
        <p:txBody>
          <a:bodyPr lIns="92075" tIns="46038" rIns="92075" bIns="46038" anchor="ctr"/>
          <a:lstStyle/>
          <a:p>
            <a:pPr eaLnBrk="1" hangingPunct="1">
              <a:lnSpc>
                <a:spcPct val="150000"/>
              </a:lnSpc>
            </a:pPr>
            <a:r>
              <a:rPr lang="en-US" altLang="zh-CN" sz="3200" smtClean="0">
                <a:latin typeface="Calibri" pitchFamily="34" charset="0"/>
                <a:ea typeface="宋体" pitchFamily="2" charset="-122"/>
              </a:rPr>
              <a:t>Linear Algebra (</a:t>
            </a:r>
            <a:r>
              <a:rPr lang="zh-CN" altLang="en-US" sz="3200" smtClean="0">
                <a:latin typeface="Calibri" pitchFamily="34" charset="0"/>
                <a:ea typeface="宋体" pitchFamily="2" charset="-122"/>
              </a:rPr>
              <a:t>线性代数</a:t>
            </a:r>
            <a:r>
              <a:rPr lang="en-US" altLang="zh-CN" sz="3200" smtClean="0">
                <a:latin typeface="Calibri" pitchFamily="34" charset="0"/>
                <a:ea typeface="宋体" pitchFamily="2" charset="-122"/>
              </a:rPr>
              <a:t>)</a:t>
            </a:r>
          </a:p>
        </p:txBody>
      </p:sp>
      <p:pic>
        <p:nvPicPr>
          <p:cNvPr id="70660" name="Picture 2"/>
          <p:cNvPicPr>
            <a:picLocks noChangeAspect="1" noChangeArrowheads="1"/>
          </p:cNvPicPr>
          <p:nvPr/>
        </p:nvPicPr>
        <p:blipFill>
          <a:blip r:embed="rId3"/>
          <a:srcRect/>
          <a:stretch>
            <a:fillRect/>
          </a:stretch>
        </p:blipFill>
        <p:spPr bwMode="auto">
          <a:xfrm>
            <a:off x="228600" y="874713"/>
            <a:ext cx="8763000" cy="5830887"/>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061"/>
          <p:cNvSpPr>
            <a:spLocks noGrp="1" noChangeArrowheads="1"/>
          </p:cNvSpPr>
          <p:nvPr>
            <p:ph type="sldNum" sz="quarter" idx="10"/>
          </p:nvPr>
        </p:nvSpPr>
        <p:spPr>
          <a:noFill/>
        </p:spPr>
        <p:txBody>
          <a:bodyPr/>
          <a:lstStyle/>
          <a:p>
            <a:fld id="{9F17CFFE-9C94-47AC-BDE5-E9CD68A47B0D}" type="slidenum">
              <a:rPr lang="en-US" altLang="zh-CN" smtClean="0">
                <a:latin typeface="Tahoma" pitchFamily="34" charset="0"/>
                <a:ea typeface="宋体" pitchFamily="2" charset="-122"/>
              </a:rPr>
              <a:pPr/>
              <a:t>7</a:t>
            </a:fld>
            <a:endParaRPr lang="en-US" altLang="zh-CN" smtClean="0">
              <a:latin typeface="Tahoma" pitchFamily="34" charset="0"/>
              <a:ea typeface="宋体" pitchFamily="2" charset="-122"/>
            </a:endParaRPr>
          </a:p>
        </p:txBody>
      </p:sp>
      <p:sp>
        <p:nvSpPr>
          <p:cNvPr id="16387" name="Rectangle 2"/>
          <p:cNvSpPr>
            <a:spLocks noGrp="1" noChangeArrowheads="1"/>
          </p:cNvSpPr>
          <p:nvPr>
            <p:ph type="title"/>
          </p:nvPr>
        </p:nvSpPr>
        <p:spPr>
          <a:xfrm>
            <a:off x="0" y="304800"/>
            <a:ext cx="9144000" cy="685800"/>
          </a:xfrm>
        </p:spPr>
        <p:txBody>
          <a:bodyPr/>
          <a:lstStyle/>
          <a:p>
            <a:pPr eaLnBrk="1" hangingPunct="1"/>
            <a:r>
              <a:rPr lang="en-US" altLang="zh-CN" sz="3200" smtClean="0">
                <a:ea typeface="宋体" pitchFamily="2" charset="-122"/>
              </a:rPr>
              <a:t>Major Tasks in Data Preprocessing</a:t>
            </a:r>
          </a:p>
        </p:txBody>
      </p:sp>
      <p:sp>
        <p:nvSpPr>
          <p:cNvPr id="16388" name="Rectangle 3"/>
          <p:cNvSpPr>
            <a:spLocks noGrp="1" noChangeArrowheads="1"/>
          </p:cNvSpPr>
          <p:nvPr>
            <p:ph type="body" idx="1"/>
          </p:nvPr>
        </p:nvSpPr>
        <p:spPr>
          <a:xfrm>
            <a:off x="381000" y="1295400"/>
            <a:ext cx="8305800" cy="5410200"/>
          </a:xfrm>
        </p:spPr>
        <p:txBody>
          <a:bodyPr/>
          <a:lstStyle/>
          <a:p>
            <a:pPr eaLnBrk="1" hangingPunct="1"/>
            <a:r>
              <a:rPr lang="en-US" altLang="zh-CN" b="1" dirty="0" smtClean="0">
                <a:solidFill>
                  <a:srgbClr val="00B0F0"/>
                </a:solidFill>
                <a:ea typeface="宋体" pitchFamily="2" charset="-122"/>
              </a:rPr>
              <a:t>Data cleaning</a:t>
            </a:r>
          </a:p>
          <a:p>
            <a:pPr lvl="1" eaLnBrk="1" hangingPunct="1"/>
            <a:r>
              <a:rPr lang="en-US" altLang="zh-CN" sz="2600" dirty="0" smtClean="0">
                <a:ea typeface="宋体" pitchFamily="2" charset="-122"/>
              </a:rPr>
              <a:t>Fill in missing values, smooth noisy data, identify or remove outliers, and resolve inconsistencies</a:t>
            </a:r>
          </a:p>
          <a:p>
            <a:pPr eaLnBrk="1" hangingPunct="1"/>
            <a:r>
              <a:rPr lang="en-US" altLang="zh-CN" b="1" dirty="0" smtClean="0">
                <a:solidFill>
                  <a:srgbClr val="00B0F0"/>
                </a:solidFill>
                <a:ea typeface="宋体" pitchFamily="2" charset="-122"/>
              </a:rPr>
              <a:t>Data integration</a:t>
            </a:r>
          </a:p>
          <a:p>
            <a:pPr lvl="1" eaLnBrk="1" hangingPunct="1"/>
            <a:r>
              <a:rPr lang="en-US" altLang="zh-CN" sz="2600" dirty="0" smtClean="0">
                <a:ea typeface="宋体" pitchFamily="2" charset="-122"/>
              </a:rPr>
              <a:t>Integration of multiple databases, data cubes, or files</a:t>
            </a:r>
          </a:p>
          <a:p>
            <a:pPr eaLnBrk="1" hangingPunct="1"/>
            <a:r>
              <a:rPr lang="en-US" altLang="zh-CN" b="1" dirty="0" smtClean="0">
                <a:solidFill>
                  <a:srgbClr val="00B0F0"/>
                </a:solidFill>
                <a:ea typeface="宋体" pitchFamily="2" charset="-122"/>
              </a:rPr>
              <a:t>Data reduction</a:t>
            </a:r>
          </a:p>
          <a:p>
            <a:pPr lvl="1" eaLnBrk="1" hangingPunct="1"/>
            <a:r>
              <a:rPr lang="en-US" altLang="zh-CN" sz="2600" dirty="0" smtClean="0">
                <a:ea typeface="宋体" pitchFamily="2" charset="-122"/>
              </a:rPr>
              <a:t>Dimensionality reduction</a:t>
            </a:r>
          </a:p>
          <a:p>
            <a:pPr lvl="1" eaLnBrk="1" hangingPunct="1"/>
            <a:r>
              <a:rPr lang="en-US" altLang="zh-CN" sz="2600" dirty="0" err="1" smtClean="0">
                <a:ea typeface="宋体" pitchFamily="2" charset="-122"/>
              </a:rPr>
              <a:t>Numerosity</a:t>
            </a:r>
            <a:r>
              <a:rPr lang="en-US" altLang="zh-CN" sz="2600" dirty="0" smtClean="0">
                <a:ea typeface="宋体" pitchFamily="2" charset="-122"/>
              </a:rPr>
              <a:t> reduction</a:t>
            </a:r>
          </a:p>
          <a:p>
            <a:pPr lvl="1" eaLnBrk="1" hangingPunct="1"/>
            <a:r>
              <a:rPr lang="en-US" altLang="zh-CN" sz="2600" dirty="0" smtClean="0">
                <a:ea typeface="宋体" pitchFamily="2" charset="-122"/>
              </a:rPr>
              <a:t>Data compression</a:t>
            </a:r>
          </a:p>
          <a:p>
            <a:pPr eaLnBrk="1" hangingPunct="1"/>
            <a:r>
              <a:rPr lang="en-US" altLang="zh-CN" b="1" dirty="0" smtClean="0">
                <a:solidFill>
                  <a:srgbClr val="00B0F0"/>
                </a:solidFill>
                <a:ea typeface="宋体" pitchFamily="2" charset="-122"/>
              </a:rPr>
              <a:t>Data transformation</a:t>
            </a:r>
          </a:p>
          <a:p>
            <a:pPr lvl="1" eaLnBrk="1" hangingPunct="1"/>
            <a:r>
              <a:rPr lang="en-US" altLang="zh-CN" sz="2600" dirty="0" smtClean="0">
                <a:ea typeface="宋体" pitchFamily="2" charset="-122"/>
              </a:rPr>
              <a:t>Normalization</a:t>
            </a:r>
          </a:p>
        </p:txBody>
      </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061"/>
          <p:cNvSpPr>
            <a:spLocks noGrp="1" noChangeArrowheads="1"/>
          </p:cNvSpPr>
          <p:nvPr>
            <p:ph type="sldNum" sz="quarter" idx="4294967295"/>
          </p:nvPr>
        </p:nvSpPr>
        <p:spPr>
          <a:noFill/>
        </p:spPr>
        <p:txBody>
          <a:bodyPr/>
          <a:lstStyle/>
          <a:p>
            <a:fld id="{84C71A77-E32B-4F20-9B3D-28E093DB2D54}" type="slidenum">
              <a:rPr lang="en-US" altLang="zh-CN" smtClean="0">
                <a:ea typeface="宋体" pitchFamily="2" charset="-122"/>
              </a:rPr>
              <a:pPr/>
              <a:t>70</a:t>
            </a:fld>
            <a:endParaRPr lang="en-US" altLang="zh-CN" smtClean="0">
              <a:ea typeface="宋体" pitchFamily="2" charset="-122"/>
            </a:endParaRPr>
          </a:p>
        </p:txBody>
      </p:sp>
      <p:sp>
        <p:nvSpPr>
          <p:cNvPr id="71683" name="Rectangle 2"/>
          <p:cNvSpPr>
            <a:spLocks noGrp="1" noChangeArrowheads="1"/>
          </p:cNvSpPr>
          <p:nvPr>
            <p:ph type="title" idx="4294967295"/>
          </p:nvPr>
        </p:nvSpPr>
        <p:spPr>
          <a:xfrm>
            <a:off x="152400" y="152400"/>
            <a:ext cx="8763000" cy="609600"/>
          </a:xfrm>
          <a:noFill/>
        </p:spPr>
        <p:txBody>
          <a:bodyPr lIns="92075" tIns="46038" rIns="92075" bIns="46038" anchor="ctr"/>
          <a:lstStyle/>
          <a:p>
            <a:pPr eaLnBrk="1" hangingPunct="1">
              <a:lnSpc>
                <a:spcPct val="150000"/>
              </a:lnSpc>
            </a:pPr>
            <a:r>
              <a:rPr lang="en-US" altLang="zh-CN" sz="3200" smtClean="0">
                <a:latin typeface="Calibri" pitchFamily="34" charset="0"/>
                <a:ea typeface="宋体" pitchFamily="2" charset="-122"/>
              </a:rPr>
              <a:t>Linear Algebra (</a:t>
            </a:r>
            <a:r>
              <a:rPr lang="zh-CN" altLang="en-US" sz="3200" smtClean="0">
                <a:latin typeface="Calibri" pitchFamily="34" charset="0"/>
                <a:ea typeface="宋体" pitchFamily="2" charset="-122"/>
              </a:rPr>
              <a:t>线性代数</a:t>
            </a:r>
            <a:r>
              <a:rPr lang="en-US" altLang="zh-CN" sz="3200" smtClean="0">
                <a:latin typeface="Calibri" pitchFamily="34" charset="0"/>
                <a:ea typeface="宋体" pitchFamily="2" charset="-122"/>
              </a:rPr>
              <a:t>)</a:t>
            </a:r>
          </a:p>
        </p:txBody>
      </p:sp>
      <p:pic>
        <p:nvPicPr>
          <p:cNvPr id="71684" name="Picture 2"/>
          <p:cNvPicPr>
            <a:picLocks noChangeAspect="1" noChangeArrowheads="1"/>
          </p:cNvPicPr>
          <p:nvPr/>
        </p:nvPicPr>
        <p:blipFill>
          <a:blip r:embed="rId3"/>
          <a:srcRect/>
          <a:stretch>
            <a:fillRect/>
          </a:stretch>
        </p:blipFill>
        <p:spPr bwMode="auto">
          <a:xfrm>
            <a:off x="304800" y="838200"/>
            <a:ext cx="8610600" cy="563245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061"/>
          <p:cNvSpPr>
            <a:spLocks noGrp="1" noChangeArrowheads="1"/>
          </p:cNvSpPr>
          <p:nvPr>
            <p:ph type="sldNum" sz="quarter" idx="4294967295"/>
          </p:nvPr>
        </p:nvSpPr>
        <p:spPr>
          <a:noFill/>
        </p:spPr>
        <p:txBody>
          <a:bodyPr/>
          <a:lstStyle/>
          <a:p>
            <a:fld id="{874ABBE6-75A8-459E-A472-95B29FCAE0B9}" type="slidenum">
              <a:rPr lang="en-US" altLang="zh-CN" smtClean="0">
                <a:ea typeface="宋体" pitchFamily="2" charset="-122"/>
              </a:rPr>
              <a:pPr/>
              <a:t>71</a:t>
            </a:fld>
            <a:endParaRPr lang="en-US" altLang="zh-CN" smtClean="0">
              <a:ea typeface="宋体" pitchFamily="2" charset="-122"/>
            </a:endParaRPr>
          </a:p>
        </p:txBody>
      </p:sp>
      <p:sp>
        <p:nvSpPr>
          <p:cNvPr id="72707" name="Rectangle 2"/>
          <p:cNvSpPr>
            <a:spLocks noGrp="1" noChangeArrowheads="1"/>
          </p:cNvSpPr>
          <p:nvPr>
            <p:ph type="title" idx="4294967295"/>
          </p:nvPr>
        </p:nvSpPr>
        <p:spPr>
          <a:xfrm>
            <a:off x="152400" y="152400"/>
            <a:ext cx="8763000" cy="609600"/>
          </a:xfrm>
          <a:noFill/>
        </p:spPr>
        <p:txBody>
          <a:bodyPr lIns="92075" tIns="46038" rIns="92075" bIns="46038" anchor="ctr"/>
          <a:lstStyle/>
          <a:p>
            <a:pPr eaLnBrk="1" hangingPunct="1">
              <a:lnSpc>
                <a:spcPct val="150000"/>
              </a:lnSpc>
            </a:pPr>
            <a:r>
              <a:rPr lang="en-US" altLang="zh-CN" sz="3200" smtClean="0">
                <a:latin typeface="Calibri" pitchFamily="34" charset="0"/>
                <a:ea typeface="宋体" pitchFamily="2" charset="-122"/>
              </a:rPr>
              <a:t>Linear Algebra (</a:t>
            </a:r>
            <a:r>
              <a:rPr lang="zh-CN" altLang="en-US" sz="3200" smtClean="0">
                <a:latin typeface="Calibri" pitchFamily="34" charset="0"/>
                <a:ea typeface="宋体" pitchFamily="2" charset="-122"/>
              </a:rPr>
              <a:t>线性代数</a:t>
            </a:r>
            <a:r>
              <a:rPr lang="en-US" altLang="zh-CN" sz="3200" smtClean="0">
                <a:latin typeface="Calibri" pitchFamily="34" charset="0"/>
                <a:ea typeface="宋体" pitchFamily="2" charset="-122"/>
              </a:rPr>
              <a:t>)</a:t>
            </a:r>
          </a:p>
        </p:txBody>
      </p:sp>
      <p:pic>
        <p:nvPicPr>
          <p:cNvPr id="72708" name="Picture 2"/>
          <p:cNvPicPr>
            <a:picLocks noChangeAspect="1" noChangeArrowheads="1"/>
          </p:cNvPicPr>
          <p:nvPr/>
        </p:nvPicPr>
        <p:blipFill>
          <a:blip r:embed="rId3"/>
          <a:srcRect/>
          <a:stretch>
            <a:fillRect/>
          </a:stretch>
        </p:blipFill>
        <p:spPr bwMode="auto">
          <a:xfrm>
            <a:off x="304800" y="762000"/>
            <a:ext cx="8610600" cy="568007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061"/>
          <p:cNvSpPr>
            <a:spLocks noGrp="1" noChangeArrowheads="1"/>
          </p:cNvSpPr>
          <p:nvPr>
            <p:ph type="sldNum" sz="quarter" idx="4294967295"/>
          </p:nvPr>
        </p:nvSpPr>
        <p:spPr>
          <a:noFill/>
        </p:spPr>
        <p:txBody>
          <a:bodyPr/>
          <a:lstStyle/>
          <a:p>
            <a:fld id="{979B8E72-749E-4C1E-AFB9-C54451CAFDDD}" type="slidenum">
              <a:rPr lang="en-US" altLang="zh-CN" smtClean="0">
                <a:ea typeface="宋体" pitchFamily="2" charset="-122"/>
              </a:rPr>
              <a:pPr/>
              <a:t>72</a:t>
            </a:fld>
            <a:endParaRPr lang="en-US" altLang="zh-CN" smtClean="0">
              <a:ea typeface="宋体" pitchFamily="2" charset="-122"/>
            </a:endParaRPr>
          </a:p>
        </p:txBody>
      </p:sp>
      <p:sp>
        <p:nvSpPr>
          <p:cNvPr id="73731" name="Rectangle 2"/>
          <p:cNvSpPr>
            <a:spLocks noGrp="1" noChangeArrowheads="1"/>
          </p:cNvSpPr>
          <p:nvPr>
            <p:ph type="title" idx="4294967295"/>
          </p:nvPr>
        </p:nvSpPr>
        <p:spPr>
          <a:xfrm>
            <a:off x="152400" y="152400"/>
            <a:ext cx="8763000" cy="609600"/>
          </a:xfrm>
          <a:noFill/>
        </p:spPr>
        <p:txBody>
          <a:bodyPr lIns="92075" tIns="46038" rIns="92075" bIns="46038" anchor="ctr"/>
          <a:lstStyle/>
          <a:p>
            <a:pPr eaLnBrk="1" hangingPunct="1">
              <a:lnSpc>
                <a:spcPct val="150000"/>
              </a:lnSpc>
            </a:pPr>
            <a:r>
              <a:rPr lang="en-US" altLang="zh-CN" sz="3200" smtClean="0">
                <a:latin typeface="Calibri" pitchFamily="34" charset="0"/>
                <a:ea typeface="宋体" pitchFamily="2" charset="-122"/>
              </a:rPr>
              <a:t>Linear Algebra (</a:t>
            </a:r>
            <a:r>
              <a:rPr lang="zh-CN" altLang="en-US" sz="3200" smtClean="0">
                <a:latin typeface="Calibri" pitchFamily="34" charset="0"/>
                <a:ea typeface="宋体" pitchFamily="2" charset="-122"/>
              </a:rPr>
              <a:t>线性代数</a:t>
            </a:r>
            <a:r>
              <a:rPr lang="en-US" altLang="zh-CN" sz="3200" smtClean="0">
                <a:latin typeface="Calibri" pitchFamily="34" charset="0"/>
                <a:ea typeface="宋体" pitchFamily="2" charset="-122"/>
              </a:rPr>
              <a:t>)</a:t>
            </a:r>
          </a:p>
        </p:txBody>
      </p:sp>
      <p:pic>
        <p:nvPicPr>
          <p:cNvPr id="73732" name="Picture 2"/>
          <p:cNvPicPr>
            <a:picLocks noChangeAspect="1" noChangeArrowheads="1"/>
          </p:cNvPicPr>
          <p:nvPr/>
        </p:nvPicPr>
        <p:blipFill>
          <a:blip r:embed="rId3"/>
          <a:srcRect/>
          <a:stretch>
            <a:fillRect/>
          </a:stretch>
        </p:blipFill>
        <p:spPr bwMode="auto">
          <a:xfrm>
            <a:off x="304800" y="762000"/>
            <a:ext cx="8774113" cy="5853113"/>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061"/>
          <p:cNvSpPr>
            <a:spLocks noGrp="1" noChangeArrowheads="1"/>
          </p:cNvSpPr>
          <p:nvPr>
            <p:ph type="sldNum" sz="quarter" idx="4294967295"/>
          </p:nvPr>
        </p:nvSpPr>
        <p:spPr>
          <a:noFill/>
        </p:spPr>
        <p:txBody>
          <a:bodyPr/>
          <a:lstStyle/>
          <a:p>
            <a:fld id="{EB7837B5-C446-43BD-8EF9-FEFD94510F1A}" type="slidenum">
              <a:rPr lang="en-US" altLang="zh-CN" smtClean="0">
                <a:ea typeface="宋体" pitchFamily="2" charset="-122"/>
              </a:rPr>
              <a:pPr/>
              <a:t>73</a:t>
            </a:fld>
            <a:endParaRPr lang="en-US" altLang="zh-CN" smtClean="0">
              <a:ea typeface="宋体" pitchFamily="2" charset="-122"/>
            </a:endParaRPr>
          </a:p>
        </p:txBody>
      </p:sp>
      <p:sp>
        <p:nvSpPr>
          <p:cNvPr id="74755" name="Rectangle 2"/>
          <p:cNvSpPr>
            <a:spLocks noGrp="1" noChangeArrowheads="1"/>
          </p:cNvSpPr>
          <p:nvPr>
            <p:ph type="title" idx="4294967295"/>
          </p:nvPr>
        </p:nvSpPr>
        <p:spPr>
          <a:xfrm>
            <a:off x="152400" y="152400"/>
            <a:ext cx="8763000" cy="609600"/>
          </a:xfrm>
          <a:noFill/>
        </p:spPr>
        <p:txBody>
          <a:bodyPr lIns="92075" tIns="46038" rIns="92075" bIns="46038" anchor="ctr"/>
          <a:lstStyle/>
          <a:p>
            <a:pPr eaLnBrk="1" hangingPunct="1">
              <a:lnSpc>
                <a:spcPct val="150000"/>
              </a:lnSpc>
            </a:pPr>
            <a:r>
              <a:rPr lang="en-US" altLang="zh-CN" sz="3200" smtClean="0">
                <a:latin typeface="Calibri" pitchFamily="34" charset="0"/>
                <a:ea typeface="宋体" pitchFamily="2" charset="-122"/>
              </a:rPr>
              <a:t>Linear Algebra (</a:t>
            </a:r>
            <a:r>
              <a:rPr lang="zh-CN" altLang="en-US" sz="3200" smtClean="0">
                <a:latin typeface="Calibri" pitchFamily="34" charset="0"/>
                <a:ea typeface="宋体" pitchFamily="2" charset="-122"/>
              </a:rPr>
              <a:t>线性代数</a:t>
            </a:r>
            <a:r>
              <a:rPr lang="en-US" altLang="zh-CN" sz="3200" smtClean="0">
                <a:latin typeface="Calibri" pitchFamily="34" charset="0"/>
                <a:ea typeface="宋体" pitchFamily="2" charset="-122"/>
              </a:rPr>
              <a:t>)</a:t>
            </a:r>
          </a:p>
        </p:txBody>
      </p:sp>
      <p:pic>
        <p:nvPicPr>
          <p:cNvPr id="74756" name="Picture 2"/>
          <p:cNvPicPr>
            <a:picLocks noChangeAspect="1" noChangeArrowheads="1"/>
          </p:cNvPicPr>
          <p:nvPr/>
        </p:nvPicPr>
        <p:blipFill>
          <a:blip r:embed="rId3"/>
          <a:srcRect/>
          <a:stretch>
            <a:fillRect/>
          </a:stretch>
        </p:blipFill>
        <p:spPr bwMode="auto">
          <a:xfrm>
            <a:off x="381000" y="876300"/>
            <a:ext cx="8382000" cy="56769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061"/>
          <p:cNvSpPr>
            <a:spLocks noGrp="1" noChangeArrowheads="1"/>
          </p:cNvSpPr>
          <p:nvPr>
            <p:ph type="sldNum" sz="quarter" idx="4294967295"/>
          </p:nvPr>
        </p:nvSpPr>
        <p:spPr>
          <a:noFill/>
        </p:spPr>
        <p:txBody>
          <a:bodyPr/>
          <a:lstStyle/>
          <a:p>
            <a:fld id="{2A535195-1B42-4F79-8CC6-E2BA67C28E5F}" type="slidenum">
              <a:rPr lang="en-US" altLang="zh-CN" smtClean="0">
                <a:ea typeface="宋体" pitchFamily="2" charset="-122"/>
              </a:rPr>
              <a:pPr/>
              <a:t>74</a:t>
            </a:fld>
            <a:endParaRPr lang="en-US" altLang="zh-CN" smtClean="0">
              <a:ea typeface="宋体" pitchFamily="2" charset="-122"/>
            </a:endParaRPr>
          </a:p>
        </p:txBody>
      </p:sp>
      <p:sp>
        <p:nvSpPr>
          <p:cNvPr id="75779" name="Rectangle 2"/>
          <p:cNvSpPr>
            <a:spLocks noGrp="1" noChangeArrowheads="1"/>
          </p:cNvSpPr>
          <p:nvPr>
            <p:ph type="title" idx="4294967295"/>
          </p:nvPr>
        </p:nvSpPr>
        <p:spPr>
          <a:noFill/>
        </p:spPr>
        <p:txBody>
          <a:bodyPr lIns="92075" tIns="46038" rIns="92075" bIns="46038" anchor="ctr"/>
          <a:lstStyle/>
          <a:p>
            <a:pPr eaLnBrk="1" hangingPunct="1"/>
            <a:r>
              <a:rPr lang="en-US" altLang="zh-CN" sz="3200" smtClean="0">
                <a:ea typeface="宋体" pitchFamily="2" charset="-122"/>
              </a:rPr>
              <a:t>Data Preprocessing:  Outline</a:t>
            </a:r>
          </a:p>
        </p:txBody>
      </p:sp>
      <p:sp>
        <p:nvSpPr>
          <p:cNvPr id="75780" name="Rectangle 3"/>
          <p:cNvSpPr>
            <a:spLocks noGrp="1" noChangeArrowheads="1"/>
          </p:cNvSpPr>
          <p:nvPr>
            <p:ph type="body" sz="half" idx="4294967295"/>
          </p:nvPr>
        </p:nvSpPr>
        <p:spPr>
          <a:xfrm>
            <a:off x="381000" y="1143000"/>
            <a:ext cx="8229600" cy="5105400"/>
          </a:xfrm>
          <a:noFill/>
        </p:spPr>
        <p:txBody>
          <a:bodyPr lIns="92075" tIns="46038" rIns="92075" bIns="46038"/>
          <a:lstStyle/>
          <a:p>
            <a:pPr eaLnBrk="1" hangingPunct="1">
              <a:lnSpc>
                <a:spcPct val="150000"/>
              </a:lnSpc>
            </a:pPr>
            <a:r>
              <a:rPr lang="en-US" altLang="zh-CN" sz="2400" smtClean="0">
                <a:latin typeface="Calibri" pitchFamily="34" charset="0"/>
                <a:ea typeface="宋体" pitchFamily="2" charset="-122"/>
              </a:rPr>
              <a:t>Data Preprocessing: An Overview</a:t>
            </a:r>
          </a:p>
          <a:p>
            <a:pPr lvl="1" eaLnBrk="1" hangingPunct="1">
              <a:lnSpc>
                <a:spcPct val="150000"/>
              </a:lnSpc>
            </a:pPr>
            <a:r>
              <a:rPr lang="en-US" altLang="zh-CN" sz="2400" smtClean="0">
                <a:latin typeface="Calibri" pitchFamily="34" charset="0"/>
                <a:ea typeface="宋体" pitchFamily="2" charset="-122"/>
              </a:rPr>
              <a:t>Data Quality</a:t>
            </a:r>
          </a:p>
          <a:p>
            <a:pPr lvl="1" eaLnBrk="1" hangingPunct="1">
              <a:lnSpc>
                <a:spcPct val="150000"/>
              </a:lnSpc>
            </a:pPr>
            <a:r>
              <a:rPr lang="en-US" altLang="zh-CN" sz="2400" smtClean="0">
                <a:latin typeface="Calibri" pitchFamily="34" charset="0"/>
                <a:ea typeface="宋体" pitchFamily="2" charset="-122"/>
              </a:rPr>
              <a:t>Major Tasks in Data Preprocessing</a:t>
            </a:r>
          </a:p>
          <a:p>
            <a:pPr eaLnBrk="1" hangingPunct="1">
              <a:lnSpc>
                <a:spcPct val="150000"/>
              </a:lnSpc>
            </a:pPr>
            <a:r>
              <a:rPr lang="en-US" altLang="zh-CN" sz="2400" smtClean="0">
                <a:latin typeface="Calibri" pitchFamily="34" charset="0"/>
                <a:ea typeface="宋体" pitchFamily="2" charset="-122"/>
              </a:rPr>
              <a:t>Data Cleaning</a:t>
            </a:r>
          </a:p>
          <a:p>
            <a:pPr eaLnBrk="1" hangingPunct="1">
              <a:lnSpc>
                <a:spcPct val="150000"/>
              </a:lnSpc>
            </a:pPr>
            <a:r>
              <a:rPr lang="en-US" altLang="zh-CN" sz="2400" smtClean="0">
                <a:latin typeface="Calibri" pitchFamily="34" charset="0"/>
                <a:ea typeface="宋体" pitchFamily="2" charset="-122"/>
              </a:rPr>
              <a:t>Data Integration</a:t>
            </a:r>
          </a:p>
          <a:p>
            <a:pPr eaLnBrk="1" hangingPunct="1">
              <a:lnSpc>
                <a:spcPct val="150000"/>
              </a:lnSpc>
            </a:pPr>
            <a:r>
              <a:rPr lang="en-US" altLang="zh-CN" sz="2400" smtClean="0">
                <a:latin typeface="Calibri" pitchFamily="34" charset="0"/>
                <a:ea typeface="宋体" pitchFamily="2" charset="-122"/>
              </a:rPr>
              <a:t>Data Reduction</a:t>
            </a:r>
          </a:p>
          <a:p>
            <a:pPr eaLnBrk="1" hangingPunct="1">
              <a:lnSpc>
                <a:spcPct val="150000"/>
              </a:lnSpc>
            </a:pPr>
            <a:r>
              <a:rPr lang="en-US" altLang="zh-CN" sz="2400" smtClean="0">
                <a:latin typeface="Calibri" pitchFamily="34" charset="0"/>
                <a:ea typeface="宋体" pitchFamily="2" charset="-122"/>
              </a:rPr>
              <a:t>Data Transformation</a:t>
            </a:r>
          </a:p>
          <a:p>
            <a:pPr eaLnBrk="1" hangingPunct="1">
              <a:lnSpc>
                <a:spcPct val="150000"/>
              </a:lnSpc>
            </a:pPr>
            <a:r>
              <a:rPr lang="en-US" altLang="zh-CN" sz="2400" smtClean="0">
                <a:latin typeface="Calibri" pitchFamily="34" charset="0"/>
                <a:ea typeface="宋体" pitchFamily="2" charset="-122"/>
              </a:rPr>
              <a:t>Linear Algebra (</a:t>
            </a:r>
            <a:r>
              <a:rPr lang="zh-CN" altLang="en-US" sz="2400" smtClean="0">
                <a:latin typeface="Calibri" pitchFamily="34" charset="0"/>
                <a:ea typeface="宋体" pitchFamily="2" charset="-122"/>
              </a:rPr>
              <a:t>线性代数</a:t>
            </a:r>
            <a:r>
              <a:rPr lang="en-US" altLang="zh-CN" sz="2400" smtClean="0">
                <a:latin typeface="Calibri" pitchFamily="34" charset="0"/>
                <a:ea typeface="宋体" pitchFamily="2" charset="-122"/>
              </a:rPr>
              <a:t>)</a:t>
            </a:r>
          </a:p>
          <a:p>
            <a:pPr eaLnBrk="1" hangingPunct="1">
              <a:lnSpc>
                <a:spcPct val="150000"/>
              </a:lnSpc>
            </a:pPr>
            <a:r>
              <a:rPr lang="en-US" altLang="zh-CN" sz="2400" smtClean="0">
                <a:latin typeface="Calibri" pitchFamily="34" charset="0"/>
                <a:ea typeface="宋体" pitchFamily="2" charset="-122"/>
              </a:rPr>
              <a:t>Summary</a:t>
            </a:r>
          </a:p>
        </p:txBody>
      </p:sp>
      <p:sp>
        <p:nvSpPr>
          <p:cNvPr id="75781" name="AutoShape 4"/>
          <p:cNvSpPr>
            <a:spLocks noChangeArrowheads="1"/>
          </p:cNvSpPr>
          <p:nvPr/>
        </p:nvSpPr>
        <p:spPr bwMode="auto">
          <a:xfrm rot="9430553">
            <a:off x="2130425" y="6178550"/>
            <a:ext cx="522288" cy="485775"/>
          </a:xfrm>
          <a:prstGeom prst="notchedRightArrow">
            <a:avLst>
              <a:gd name="adj1" fmla="val 50000"/>
              <a:gd name="adj2" fmla="val 26879"/>
            </a:avLst>
          </a:prstGeom>
          <a:solidFill>
            <a:srgbClr val="339966"/>
          </a:solidFill>
          <a:ln w="9525">
            <a:solidFill>
              <a:schemeClr val="tx1"/>
            </a:solidFill>
            <a:miter lim="800000"/>
            <a:headEnd/>
            <a:tailEnd/>
          </a:ln>
        </p:spPr>
        <p:txBody>
          <a:bodyPr rot="10800000" wrap="none" anchor="ctr"/>
          <a:lstStyle/>
          <a:p>
            <a:endParaRPr lang="zh-CN" altLang="zh-CN">
              <a:ea typeface="宋体" pitchFamily="2" charset="-122"/>
            </a:endParaRPr>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061"/>
          <p:cNvSpPr>
            <a:spLocks noGrp="1" noChangeArrowheads="1"/>
          </p:cNvSpPr>
          <p:nvPr>
            <p:ph type="sldNum" sz="quarter" idx="10"/>
          </p:nvPr>
        </p:nvSpPr>
        <p:spPr>
          <a:noFill/>
        </p:spPr>
        <p:txBody>
          <a:bodyPr/>
          <a:lstStyle/>
          <a:p>
            <a:fld id="{47476D61-2C95-4D0B-85D8-7ABC69E99495}" type="slidenum">
              <a:rPr lang="en-US" altLang="zh-CN" smtClean="0">
                <a:latin typeface="Tahoma" pitchFamily="34" charset="0"/>
                <a:ea typeface="宋体" pitchFamily="2" charset="-122"/>
              </a:rPr>
              <a:pPr/>
              <a:t>75</a:t>
            </a:fld>
            <a:endParaRPr lang="en-US" altLang="zh-CN" smtClean="0">
              <a:latin typeface="Tahoma" pitchFamily="34" charset="0"/>
              <a:ea typeface="宋体" pitchFamily="2" charset="-122"/>
            </a:endParaRPr>
          </a:p>
        </p:txBody>
      </p:sp>
      <p:sp>
        <p:nvSpPr>
          <p:cNvPr id="76803" name="Rectangle 2"/>
          <p:cNvSpPr>
            <a:spLocks noGrp="1" noChangeArrowheads="1"/>
          </p:cNvSpPr>
          <p:nvPr>
            <p:ph type="title"/>
          </p:nvPr>
        </p:nvSpPr>
        <p:spPr>
          <a:xfrm>
            <a:off x="0" y="457200"/>
            <a:ext cx="9144000" cy="609600"/>
          </a:xfrm>
        </p:spPr>
        <p:txBody>
          <a:bodyPr/>
          <a:lstStyle/>
          <a:p>
            <a:pPr eaLnBrk="1" hangingPunct="1"/>
            <a:r>
              <a:rPr lang="en-US" altLang="zh-CN" sz="4000" smtClean="0">
                <a:ea typeface="宋体" pitchFamily="2" charset="-122"/>
              </a:rPr>
              <a:t>Summary</a:t>
            </a:r>
          </a:p>
        </p:txBody>
      </p:sp>
      <p:sp>
        <p:nvSpPr>
          <p:cNvPr id="76804" name="Rectangle 3"/>
          <p:cNvSpPr>
            <a:spLocks noGrp="1" noChangeArrowheads="1"/>
          </p:cNvSpPr>
          <p:nvPr>
            <p:ph type="body" idx="1"/>
          </p:nvPr>
        </p:nvSpPr>
        <p:spPr>
          <a:xfrm>
            <a:off x="304800" y="1295400"/>
            <a:ext cx="8610600" cy="5103813"/>
          </a:xfrm>
        </p:spPr>
        <p:txBody>
          <a:bodyPr/>
          <a:lstStyle/>
          <a:p>
            <a:pPr eaLnBrk="1" hangingPunct="1">
              <a:spcBef>
                <a:spcPts val="600"/>
              </a:spcBef>
              <a:spcAft>
                <a:spcPts val="600"/>
              </a:spcAft>
            </a:pPr>
            <a:r>
              <a:rPr lang="en-US" altLang="zh-CN" sz="2400" b="1" smtClean="0">
                <a:ea typeface="宋体" pitchFamily="2" charset="-122"/>
              </a:rPr>
              <a:t>Data quality</a:t>
            </a:r>
            <a:r>
              <a:rPr lang="en-US" altLang="zh-CN" sz="2400" smtClean="0">
                <a:ea typeface="宋体" pitchFamily="2" charset="-122"/>
              </a:rPr>
              <a:t>: accuracy, completeness, consistency, timeliness, believability, interpretability</a:t>
            </a:r>
          </a:p>
          <a:p>
            <a:pPr eaLnBrk="1" hangingPunct="1">
              <a:spcBef>
                <a:spcPts val="600"/>
              </a:spcBef>
              <a:spcAft>
                <a:spcPts val="600"/>
              </a:spcAft>
            </a:pPr>
            <a:r>
              <a:rPr lang="en-US" altLang="zh-CN" sz="2400" b="1" smtClean="0">
                <a:ea typeface="宋体" pitchFamily="2" charset="-122"/>
              </a:rPr>
              <a:t>Data cleaning</a:t>
            </a:r>
            <a:r>
              <a:rPr lang="en-US" altLang="zh-CN" sz="2400" smtClean="0">
                <a:ea typeface="宋体" pitchFamily="2" charset="-122"/>
              </a:rPr>
              <a:t>: e.g. missing/noisy values, outliers</a:t>
            </a:r>
          </a:p>
          <a:p>
            <a:pPr eaLnBrk="1" hangingPunct="1">
              <a:spcBef>
                <a:spcPts val="600"/>
              </a:spcBef>
              <a:spcAft>
                <a:spcPts val="600"/>
              </a:spcAft>
            </a:pPr>
            <a:r>
              <a:rPr lang="en-US" altLang="zh-CN" sz="2400" b="1" smtClean="0">
                <a:ea typeface="宋体" pitchFamily="2" charset="-122"/>
              </a:rPr>
              <a:t>Data integration</a:t>
            </a:r>
            <a:r>
              <a:rPr lang="en-US" altLang="zh-CN" sz="2400" smtClean="0">
                <a:ea typeface="宋体" pitchFamily="2" charset="-122"/>
              </a:rPr>
              <a:t> from multiple sources: </a:t>
            </a:r>
          </a:p>
          <a:p>
            <a:pPr lvl="1" eaLnBrk="1" hangingPunct="1">
              <a:spcBef>
                <a:spcPts val="600"/>
              </a:spcBef>
              <a:spcAft>
                <a:spcPts val="600"/>
              </a:spcAft>
            </a:pPr>
            <a:r>
              <a:rPr lang="en-US" altLang="zh-CN" sz="2400" smtClean="0">
                <a:ea typeface="宋体" pitchFamily="2" charset="-122"/>
              </a:rPr>
              <a:t>Entity identification problem; Remove redundancies; Detect inconsistencies</a:t>
            </a:r>
          </a:p>
          <a:p>
            <a:pPr eaLnBrk="1" hangingPunct="1">
              <a:spcBef>
                <a:spcPts val="600"/>
              </a:spcBef>
              <a:spcAft>
                <a:spcPts val="600"/>
              </a:spcAft>
            </a:pPr>
            <a:r>
              <a:rPr lang="en-US" altLang="zh-CN" sz="2400" b="1" smtClean="0">
                <a:ea typeface="宋体" pitchFamily="2" charset="-122"/>
              </a:rPr>
              <a:t>Data reduction</a:t>
            </a:r>
          </a:p>
          <a:p>
            <a:pPr lvl="1" eaLnBrk="1" hangingPunct="1">
              <a:spcBef>
                <a:spcPts val="600"/>
              </a:spcBef>
              <a:spcAft>
                <a:spcPts val="600"/>
              </a:spcAft>
            </a:pPr>
            <a:r>
              <a:rPr lang="en-US" altLang="zh-CN" sz="2400" smtClean="0">
                <a:ea typeface="宋体" pitchFamily="2" charset="-122"/>
              </a:rPr>
              <a:t>Dimensionality reduction; Numerosity reduction; Data compression</a:t>
            </a:r>
          </a:p>
          <a:p>
            <a:pPr eaLnBrk="1" hangingPunct="1">
              <a:spcBef>
                <a:spcPts val="600"/>
              </a:spcBef>
              <a:spcAft>
                <a:spcPts val="600"/>
              </a:spcAft>
            </a:pPr>
            <a:r>
              <a:rPr lang="en-US" altLang="zh-CN" sz="2400" b="1" smtClean="0">
                <a:ea typeface="宋体" pitchFamily="2" charset="-122"/>
              </a:rPr>
              <a:t>Data transformation</a:t>
            </a:r>
            <a:endParaRPr lang="en-US" altLang="zh-CN" sz="2400" smtClean="0">
              <a:ea typeface="宋体" pitchFamily="2" charset="-122"/>
            </a:endParaRPr>
          </a:p>
          <a:p>
            <a:pPr lvl="1" eaLnBrk="1" hangingPunct="1">
              <a:spcBef>
                <a:spcPts val="600"/>
              </a:spcBef>
              <a:spcAft>
                <a:spcPts val="600"/>
              </a:spcAft>
            </a:pPr>
            <a:r>
              <a:rPr lang="en-US" altLang="zh-CN" sz="2400" smtClean="0">
                <a:ea typeface="宋体" pitchFamily="2" charset="-122"/>
              </a:rPr>
              <a:t>Normalization</a:t>
            </a:r>
          </a:p>
          <a:p>
            <a:pPr lvl="1" eaLnBrk="1" hangingPunct="1">
              <a:lnSpc>
                <a:spcPct val="120000"/>
              </a:lnSpc>
            </a:pPr>
            <a:endParaRPr lang="en-US" altLang="zh-CN" sz="1600" smtClean="0">
              <a:ea typeface="宋体" pitchFamily="2" charset="-122"/>
            </a:endParaRPr>
          </a:p>
          <a:p>
            <a:pPr eaLnBrk="1" hangingPunct="1">
              <a:lnSpc>
                <a:spcPct val="120000"/>
              </a:lnSpc>
            </a:pPr>
            <a:endParaRPr lang="en-US" altLang="zh-CN" sz="1600" smtClean="0">
              <a:ea typeface="宋体" pitchFamily="2" charset="-122"/>
            </a:endParaRPr>
          </a:p>
          <a:p>
            <a:pPr eaLnBrk="1" hangingPunct="1">
              <a:lnSpc>
                <a:spcPct val="120000"/>
              </a:lnSpc>
              <a:buFont typeface="Wingdings" pitchFamily="2" charset="2"/>
              <a:buNone/>
            </a:pPr>
            <a:endParaRPr lang="en-US" altLang="zh-CN" sz="1600" smtClean="0">
              <a:ea typeface="宋体" pitchFamily="2" charset="-122"/>
            </a:endParaRPr>
          </a:p>
        </p:txBody>
      </p:sp>
    </p:spTree>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061"/>
          <p:cNvSpPr>
            <a:spLocks noGrp="1" noChangeArrowheads="1"/>
          </p:cNvSpPr>
          <p:nvPr>
            <p:ph type="sldNum" sz="quarter" idx="10"/>
          </p:nvPr>
        </p:nvSpPr>
        <p:spPr>
          <a:noFill/>
        </p:spPr>
        <p:txBody>
          <a:bodyPr/>
          <a:lstStyle/>
          <a:p>
            <a:fld id="{F460047B-E57D-45A2-A8CB-A27DEA63C8C8}" type="slidenum">
              <a:rPr lang="en-US" altLang="zh-CN" smtClean="0">
                <a:latin typeface="Tahoma" pitchFamily="34" charset="0"/>
                <a:ea typeface="宋体" pitchFamily="2" charset="-122"/>
              </a:rPr>
              <a:pPr/>
              <a:t>76</a:t>
            </a:fld>
            <a:endParaRPr lang="en-US" altLang="zh-CN" smtClean="0">
              <a:latin typeface="Tahoma" pitchFamily="34" charset="0"/>
              <a:ea typeface="宋体" pitchFamily="2" charset="-122"/>
            </a:endParaRPr>
          </a:p>
        </p:txBody>
      </p:sp>
      <p:sp>
        <p:nvSpPr>
          <p:cNvPr id="77827" name="Rectangle 2"/>
          <p:cNvSpPr>
            <a:spLocks noGrp="1" noChangeArrowheads="1"/>
          </p:cNvSpPr>
          <p:nvPr>
            <p:ph type="title"/>
          </p:nvPr>
        </p:nvSpPr>
        <p:spPr/>
        <p:txBody>
          <a:bodyPr/>
          <a:lstStyle/>
          <a:p>
            <a:pPr eaLnBrk="1" hangingPunct="1"/>
            <a:r>
              <a:rPr lang="en-US" altLang="zh-CN" smtClean="0">
                <a:ea typeface="宋体" pitchFamily="2" charset="-122"/>
              </a:rPr>
              <a:t>References</a:t>
            </a:r>
          </a:p>
        </p:txBody>
      </p:sp>
      <p:sp>
        <p:nvSpPr>
          <p:cNvPr id="77828" name="Rectangle 3"/>
          <p:cNvSpPr>
            <a:spLocks noGrp="1" noChangeArrowheads="1"/>
          </p:cNvSpPr>
          <p:nvPr>
            <p:ph type="body" idx="1"/>
          </p:nvPr>
        </p:nvSpPr>
        <p:spPr>
          <a:xfrm>
            <a:off x="152400" y="1371600"/>
            <a:ext cx="8763000" cy="5334000"/>
          </a:xfrm>
        </p:spPr>
        <p:txBody>
          <a:bodyPr/>
          <a:lstStyle/>
          <a:p>
            <a:pPr marL="457200" indent="-457200" eaLnBrk="1" hangingPunct="1"/>
            <a:r>
              <a:rPr lang="en-US" altLang="zh-CN" sz="1800" smtClean="0">
                <a:ea typeface="宋体" pitchFamily="2" charset="-122"/>
              </a:rPr>
              <a:t>D. P. Ballou and G. K. Tayi. Enhancing data quality in data warehouse environments. Comm. of ACM, 42:73-78, 1999</a:t>
            </a:r>
          </a:p>
          <a:p>
            <a:pPr marL="457200" indent="-457200" eaLnBrk="1" hangingPunct="1"/>
            <a:r>
              <a:rPr lang="en-US" altLang="zh-CN" sz="1800" smtClean="0">
                <a:solidFill>
                  <a:schemeClr val="hlink"/>
                </a:solidFill>
                <a:ea typeface="宋体" pitchFamily="2" charset="-122"/>
              </a:rPr>
              <a:t>T. Dasu and T. Johnson.  Exploratory Data Mining and Data Cleaning. John Wiley, 2003</a:t>
            </a:r>
          </a:p>
          <a:p>
            <a:pPr marL="457200" indent="-457200" eaLnBrk="1" hangingPunct="1"/>
            <a:r>
              <a:rPr lang="en-US" altLang="zh-CN" sz="1800" smtClean="0">
                <a:solidFill>
                  <a:schemeClr val="hlink"/>
                </a:solidFill>
                <a:ea typeface="宋体" pitchFamily="2" charset="-122"/>
                <a:cs typeface="Times New Roman" pitchFamily="18" charset="0"/>
              </a:rPr>
              <a:t>T. Dasu, T. Johnson, S. Muthukrishnan, V. Shkapenyuk. </a:t>
            </a:r>
            <a:r>
              <a:rPr lang="en-US" altLang="zh-CN" sz="1800" u="sng" smtClean="0">
                <a:solidFill>
                  <a:srgbClr val="0000FF"/>
                </a:solidFill>
                <a:ea typeface="宋体" pitchFamily="2" charset="-122"/>
                <a:cs typeface="Times New Roman" pitchFamily="18" charset="0"/>
                <a:hlinkClick r:id="rId3"/>
              </a:rPr>
              <a:t>Mining Database Structure; Or, How to Build a Data Quality Browser</a:t>
            </a:r>
            <a:r>
              <a:rPr lang="en-US" altLang="zh-CN" sz="1800" smtClean="0">
                <a:solidFill>
                  <a:schemeClr val="hlink"/>
                </a:solidFill>
                <a:ea typeface="宋体" pitchFamily="2" charset="-122"/>
                <a:cs typeface="Times New Roman" pitchFamily="18" charset="0"/>
              </a:rPr>
              <a:t>. SIGMOD’02</a:t>
            </a:r>
          </a:p>
          <a:p>
            <a:pPr marL="457200" indent="-457200" eaLnBrk="1" hangingPunct="1"/>
            <a:r>
              <a:rPr lang="en-US" altLang="zh-CN" sz="1800" smtClean="0">
                <a:solidFill>
                  <a:schemeClr val="hlink"/>
                </a:solidFill>
                <a:ea typeface="宋体" pitchFamily="2" charset="-122"/>
              </a:rPr>
              <a:t>H. V. Jagadish et al., Special Issue on Data Reduction Techniques.  Bulletin of the Technical Committee on Data Engineering, 20(4), Dec. 1997</a:t>
            </a:r>
          </a:p>
          <a:p>
            <a:pPr marL="457200" indent="-457200" eaLnBrk="1" hangingPunct="1"/>
            <a:r>
              <a:rPr lang="en-US" altLang="zh-CN" sz="1800" smtClean="0">
                <a:ea typeface="宋体" pitchFamily="2" charset="-122"/>
              </a:rPr>
              <a:t>D. Pyle. Data Preparation for Data Mining. Morgan Kaufmann, 1999</a:t>
            </a:r>
          </a:p>
          <a:p>
            <a:pPr marL="457200" indent="-457200" eaLnBrk="1" hangingPunct="1"/>
            <a:r>
              <a:rPr lang="en-US" altLang="zh-CN" sz="1800" smtClean="0">
                <a:ea typeface="宋体" pitchFamily="2" charset="-122"/>
              </a:rPr>
              <a:t>E. Rahm and H. H. Do. Data Cleaning: Problems and Current Approaches. </a:t>
            </a:r>
            <a:r>
              <a:rPr lang="en-US" altLang="zh-CN" sz="1800" i="1" smtClean="0">
                <a:ea typeface="宋体" pitchFamily="2" charset="-122"/>
              </a:rPr>
              <a:t>IEEE Bulletin of the Technical Committee on Data Engineering. Vol.23, No.4</a:t>
            </a:r>
          </a:p>
          <a:p>
            <a:pPr marL="457200" indent="-457200" eaLnBrk="1" hangingPunct="1"/>
            <a:r>
              <a:rPr lang="en-US" altLang="zh-CN" sz="1800" smtClean="0">
                <a:solidFill>
                  <a:schemeClr val="hlink"/>
                </a:solidFill>
                <a:ea typeface="宋体" pitchFamily="2" charset="-122"/>
              </a:rPr>
              <a:t>V. Raman and J. Hellerstein. Potters Wheel: An Interactive Framework for Data Cleaning and Transformation, VLDB’2001</a:t>
            </a:r>
            <a:endParaRPr lang="en-US" altLang="zh-CN" sz="1800" i="1" smtClean="0">
              <a:solidFill>
                <a:schemeClr val="hlink"/>
              </a:solidFill>
              <a:ea typeface="宋体" pitchFamily="2" charset="-122"/>
            </a:endParaRPr>
          </a:p>
          <a:p>
            <a:pPr marL="457200" indent="-457200" eaLnBrk="1" hangingPunct="1"/>
            <a:r>
              <a:rPr lang="en-US" altLang="zh-CN" sz="1800" smtClean="0">
                <a:ea typeface="宋体" pitchFamily="2" charset="-122"/>
              </a:rPr>
              <a:t>T. Redman. Data Quality: Management and Technology. Bantam Books, 1992</a:t>
            </a:r>
          </a:p>
          <a:p>
            <a:pPr marL="457200" indent="-457200" eaLnBrk="1" hangingPunct="1"/>
            <a:r>
              <a:rPr lang="en-US" altLang="zh-CN" sz="1800" smtClean="0">
                <a:ea typeface="宋体" pitchFamily="2" charset="-122"/>
              </a:rPr>
              <a:t>R. Wang, V. Storey, and C. Firth. A framework for analysis of data quality research. IEEE Trans. Knowledge and Data Engineering, 7:623-640, 1995</a:t>
            </a: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061"/>
          <p:cNvSpPr>
            <a:spLocks noGrp="1" noChangeArrowheads="1"/>
          </p:cNvSpPr>
          <p:nvPr>
            <p:ph type="sldNum" sz="quarter" idx="12"/>
          </p:nvPr>
        </p:nvSpPr>
        <p:spPr>
          <a:noFill/>
        </p:spPr>
        <p:txBody>
          <a:bodyPr/>
          <a:lstStyle/>
          <a:p>
            <a:fld id="{089991EA-891D-4073-9A7D-CAB1BAE8580C}" type="slidenum">
              <a:rPr lang="en-US" altLang="zh-CN" smtClean="0">
                <a:ea typeface="宋体" pitchFamily="2" charset="-122"/>
              </a:rPr>
              <a:pPr/>
              <a:t>8</a:t>
            </a:fld>
            <a:endParaRPr lang="en-US" altLang="zh-CN" smtClean="0">
              <a:ea typeface="宋体" pitchFamily="2" charset="-122"/>
            </a:endParaRPr>
          </a:p>
        </p:txBody>
      </p:sp>
      <p:sp>
        <p:nvSpPr>
          <p:cNvPr id="17411" name="Slide Number Placeholder 6"/>
          <p:cNvSpPr txBox="1">
            <a:spLocks noGrp="1"/>
          </p:cNvSpPr>
          <p:nvPr/>
        </p:nvSpPr>
        <p:spPr bwMode="auto">
          <a:xfrm>
            <a:off x="7239000" y="6477000"/>
            <a:ext cx="1905000" cy="381000"/>
          </a:xfrm>
          <a:prstGeom prst="rect">
            <a:avLst/>
          </a:prstGeom>
          <a:noFill/>
          <a:ln w="9525">
            <a:noFill/>
            <a:miter lim="800000"/>
            <a:headEnd/>
            <a:tailEnd/>
          </a:ln>
        </p:spPr>
        <p:txBody>
          <a:bodyPr anchor="b"/>
          <a:lstStyle/>
          <a:p>
            <a:pPr algn="r"/>
            <a:fld id="{EA845C4B-69DB-424E-8D57-4F704B2B805A}" type="slidenum">
              <a:rPr lang="en-US" altLang="zh-CN" sz="1200">
                <a:ea typeface="宋体" pitchFamily="2" charset="-122"/>
              </a:rPr>
              <a:pPr algn="r"/>
              <a:t>8</a:t>
            </a:fld>
            <a:endParaRPr lang="en-US" altLang="zh-CN" sz="1200">
              <a:ea typeface="宋体" pitchFamily="2" charset="-122"/>
            </a:endParaRPr>
          </a:p>
        </p:txBody>
      </p:sp>
      <p:sp>
        <p:nvSpPr>
          <p:cNvPr id="17412" name="Rectangle 2"/>
          <p:cNvSpPr>
            <a:spLocks noGrp="1" noChangeArrowheads="1"/>
          </p:cNvSpPr>
          <p:nvPr>
            <p:ph type="title"/>
          </p:nvPr>
        </p:nvSpPr>
        <p:spPr>
          <a:noFill/>
        </p:spPr>
        <p:txBody>
          <a:bodyPr lIns="92075" tIns="46038" rIns="92075" bIns="46038" anchor="ctr"/>
          <a:lstStyle/>
          <a:p>
            <a:pPr eaLnBrk="1" hangingPunct="1"/>
            <a:r>
              <a:rPr lang="en-US" altLang="zh-CN" sz="3200" smtClean="0">
                <a:ea typeface="宋体" pitchFamily="2" charset="-122"/>
              </a:rPr>
              <a:t>Data Preprocessing:  Outline</a:t>
            </a:r>
          </a:p>
        </p:txBody>
      </p:sp>
      <p:sp>
        <p:nvSpPr>
          <p:cNvPr id="17413" name="Rectangle 3"/>
          <p:cNvSpPr>
            <a:spLocks noGrp="1" noChangeArrowheads="1"/>
          </p:cNvSpPr>
          <p:nvPr>
            <p:ph type="body" sz="half" idx="1"/>
          </p:nvPr>
        </p:nvSpPr>
        <p:spPr>
          <a:xfrm>
            <a:off x="381000" y="1066800"/>
            <a:ext cx="8229600" cy="5105400"/>
          </a:xfrm>
          <a:noFill/>
        </p:spPr>
        <p:txBody>
          <a:bodyPr lIns="92075" tIns="46038" rIns="92075" bIns="46038"/>
          <a:lstStyle/>
          <a:p>
            <a:pPr eaLnBrk="1" hangingPunct="1">
              <a:lnSpc>
                <a:spcPct val="150000"/>
              </a:lnSpc>
            </a:pPr>
            <a:r>
              <a:rPr lang="en-US" altLang="zh-CN" sz="2400" smtClean="0">
                <a:latin typeface="Calibri" pitchFamily="34" charset="0"/>
                <a:ea typeface="宋体" pitchFamily="2" charset="-122"/>
              </a:rPr>
              <a:t>Data Preprocessing: An Overview</a:t>
            </a:r>
          </a:p>
          <a:p>
            <a:pPr lvl="1" eaLnBrk="1" hangingPunct="1">
              <a:lnSpc>
                <a:spcPct val="150000"/>
              </a:lnSpc>
            </a:pPr>
            <a:r>
              <a:rPr lang="en-US" altLang="zh-CN" smtClean="0">
                <a:latin typeface="Calibri" pitchFamily="34" charset="0"/>
                <a:ea typeface="宋体" pitchFamily="2" charset="-122"/>
              </a:rPr>
              <a:t>Data Quality</a:t>
            </a:r>
          </a:p>
          <a:p>
            <a:pPr lvl="1" eaLnBrk="1" hangingPunct="1">
              <a:lnSpc>
                <a:spcPct val="150000"/>
              </a:lnSpc>
            </a:pPr>
            <a:r>
              <a:rPr lang="en-US" altLang="zh-CN" smtClean="0">
                <a:latin typeface="Calibri" pitchFamily="34" charset="0"/>
                <a:ea typeface="宋体" pitchFamily="2" charset="-122"/>
              </a:rPr>
              <a:t>Major Tasks in Data Preprocessing</a:t>
            </a:r>
          </a:p>
          <a:p>
            <a:pPr eaLnBrk="1" hangingPunct="1">
              <a:lnSpc>
                <a:spcPct val="150000"/>
              </a:lnSpc>
            </a:pPr>
            <a:r>
              <a:rPr lang="en-US" altLang="zh-CN" sz="2400" smtClean="0">
                <a:latin typeface="Calibri" pitchFamily="34" charset="0"/>
                <a:ea typeface="宋体" pitchFamily="2" charset="-122"/>
              </a:rPr>
              <a:t>Data Cleaning</a:t>
            </a:r>
          </a:p>
          <a:p>
            <a:pPr eaLnBrk="1" hangingPunct="1">
              <a:lnSpc>
                <a:spcPct val="150000"/>
              </a:lnSpc>
            </a:pPr>
            <a:r>
              <a:rPr lang="en-US" altLang="zh-CN" sz="2400" smtClean="0">
                <a:latin typeface="Calibri" pitchFamily="34" charset="0"/>
                <a:ea typeface="宋体" pitchFamily="2" charset="-122"/>
              </a:rPr>
              <a:t>Data Integration</a:t>
            </a:r>
          </a:p>
          <a:p>
            <a:pPr eaLnBrk="1" hangingPunct="1">
              <a:lnSpc>
                <a:spcPct val="150000"/>
              </a:lnSpc>
            </a:pPr>
            <a:r>
              <a:rPr lang="en-US" altLang="zh-CN" sz="2400" smtClean="0">
                <a:latin typeface="Calibri" pitchFamily="34" charset="0"/>
                <a:ea typeface="宋体" pitchFamily="2" charset="-122"/>
              </a:rPr>
              <a:t>Data Reduction</a:t>
            </a:r>
          </a:p>
          <a:p>
            <a:pPr eaLnBrk="1" hangingPunct="1">
              <a:lnSpc>
                <a:spcPct val="150000"/>
              </a:lnSpc>
            </a:pPr>
            <a:r>
              <a:rPr lang="en-US" altLang="zh-CN" sz="2400" smtClean="0">
                <a:latin typeface="Calibri" pitchFamily="34" charset="0"/>
                <a:ea typeface="宋体" pitchFamily="2" charset="-122"/>
              </a:rPr>
              <a:t>Data Transformation</a:t>
            </a:r>
          </a:p>
          <a:p>
            <a:pPr eaLnBrk="1" hangingPunct="1">
              <a:lnSpc>
                <a:spcPct val="150000"/>
              </a:lnSpc>
            </a:pPr>
            <a:r>
              <a:rPr lang="en-US" altLang="zh-CN" sz="2400" smtClean="0">
                <a:latin typeface="Calibri" pitchFamily="34" charset="0"/>
                <a:ea typeface="宋体" pitchFamily="2" charset="-122"/>
              </a:rPr>
              <a:t>Linear Algebra (</a:t>
            </a:r>
            <a:r>
              <a:rPr lang="zh-CN" altLang="en-US" sz="2400" smtClean="0">
                <a:latin typeface="Calibri" pitchFamily="34" charset="0"/>
                <a:ea typeface="宋体" pitchFamily="2" charset="-122"/>
              </a:rPr>
              <a:t>线性代数</a:t>
            </a:r>
            <a:r>
              <a:rPr lang="en-US" altLang="zh-CN" sz="2400" smtClean="0">
                <a:latin typeface="Calibri" pitchFamily="34" charset="0"/>
                <a:ea typeface="宋体" pitchFamily="2" charset="-122"/>
              </a:rPr>
              <a:t>)</a:t>
            </a:r>
          </a:p>
          <a:p>
            <a:pPr eaLnBrk="1" hangingPunct="1">
              <a:lnSpc>
                <a:spcPct val="150000"/>
              </a:lnSpc>
            </a:pPr>
            <a:r>
              <a:rPr lang="en-US" altLang="zh-CN" sz="2400" smtClean="0">
                <a:latin typeface="Calibri" pitchFamily="34" charset="0"/>
                <a:ea typeface="宋体" pitchFamily="2" charset="-122"/>
              </a:rPr>
              <a:t>Summary</a:t>
            </a:r>
          </a:p>
        </p:txBody>
      </p:sp>
      <p:sp>
        <p:nvSpPr>
          <p:cNvPr id="17414" name="AutoShape 4"/>
          <p:cNvSpPr>
            <a:spLocks noChangeArrowheads="1"/>
          </p:cNvSpPr>
          <p:nvPr/>
        </p:nvSpPr>
        <p:spPr bwMode="auto">
          <a:xfrm rot="9430553">
            <a:off x="2968625" y="2978150"/>
            <a:ext cx="522288" cy="485775"/>
          </a:xfrm>
          <a:prstGeom prst="notchedRightArrow">
            <a:avLst>
              <a:gd name="adj1" fmla="val 50000"/>
              <a:gd name="adj2" fmla="val 26879"/>
            </a:avLst>
          </a:prstGeom>
          <a:solidFill>
            <a:srgbClr val="339966"/>
          </a:solidFill>
          <a:ln w="9525">
            <a:solidFill>
              <a:schemeClr val="tx1"/>
            </a:solidFill>
            <a:miter lim="800000"/>
            <a:headEnd/>
            <a:tailEnd/>
          </a:ln>
        </p:spPr>
        <p:txBody>
          <a:bodyPr wrap="none" anchor="ctr"/>
          <a:lstStyle/>
          <a:p>
            <a:endParaRPr lang="zh-CN" altLang="zh-CN">
              <a:ea typeface="宋体" pitchFamily="2" charset="-122"/>
            </a:endParaRPr>
          </a:p>
        </p:txBody>
      </p:sp>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061"/>
          <p:cNvSpPr>
            <a:spLocks noGrp="1" noChangeArrowheads="1"/>
          </p:cNvSpPr>
          <p:nvPr>
            <p:ph type="sldNum" sz="quarter" idx="10"/>
          </p:nvPr>
        </p:nvSpPr>
        <p:spPr>
          <a:noFill/>
        </p:spPr>
        <p:txBody>
          <a:bodyPr/>
          <a:lstStyle/>
          <a:p>
            <a:fld id="{EAB1CD31-3D89-4385-A5F9-C5086B681519}" type="slidenum">
              <a:rPr lang="en-US" altLang="zh-CN" smtClean="0">
                <a:latin typeface="Tahoma" pitchFamily="34" charset="0"/>
                <a:ea typeface="宋体" pitchFamily="2" charset="-122"/>
              </a:rPr>
              <a:pPr/>
              <a:t>9</a:t>
            </a:fld>
            <a:endParaRPr lang="en-US" altLang="zh-CN" smtClean="0">
              <a:latin typeface="Tahoma" pitchFamily="34" charset="0"/>
              <a:ea typeface="宋体" pitchFamily="2" charset="-122"/>
            </a:endParaRPr>
          </a:p>
        </p:txBody>
      </p:sp>
      <p:sp>
        <p:nvSpPr>
          <p:cNvPr id="18435" name="Rectangle 2"/>
          <p:cNvSpPr>
            <a:spLocks noGrp="1" noChangeArrowheads="1"/>
          </p:cNvSpPr>
          <p:nvPr>
            <p:ph type="title"/>
          </p:nvPr>
        </p:nvSpPr>
        <p:spPr/>
        <p:txBody>
          <a:bodyPr/>
          <a:lstStyle/>
          <a:p>
            <a:pPr eaLnBrk="1" hangingPunct="1"/>
            <a:r>
              <a:rPr lang="en-US" altLang="zh-CN" smtClean="0">
                <a:solidFill>
                  <a:srgbClr val="170981"/>
                </a:solidFill>
                <a:ea typeface="宋体" pitchFamily="2" charset="-122"/>
              </a:rPr>
              <a:t>Data Cleaning</a:t>
            </a:r>
          </a:p>
        </p:txBody>
      </p:sp>
      <p:sp>
        <p:nvSpPr>
          <p:cNvPr id="18436" name="Rectangle 3"/>
          <p:cNvSpPr>
            <a:spLocks noGrp="1" noChangeArrowheads="1"/>
          </p:cNvSpPr>
          <p:nvPr>
            <p:ph type="body" idx="1"/>
          </p:nvPr>
        </p:nvSpPr>
        <p:spPr/>
        <p:txBody>
          <a:bodyPr/>
          <a:lstStyle/>
          <a:p>
            <a:pPr eaLnBrk="1" hangingPunct="1"/>
            <a:r>
              <a:rPr lang="en-US" altLang="zh-CN" sz="2200" b="1" dirty="0" smtClean="0">
                <a:ea typeface="宋体" pitchFamily="2" charset="-122"/>
              </a:rPr>
              <a:t>Data in the Real World Is Dirty</a:t>
            </a:r>
            <a:r>
              <a:rPr lang="en-US" altLang="zh-CN" sz="2200" dirty="0" smtClean="0">
                <a:ea typeface="宋体" pitchFamily="2" charset="-122"/>
              </a:rPr>
              <a:t>: </a:t>
            </a:r>
            <a:r>
              <a:rPr lang="en-US" altLang="zh-CN" sz="2200" dirty="0" smtClean="0">
                <a:solidFill>
                  <a:srgbClr val="00B0F0"/>
                </a:solidFill>
                <a:ea typeface="宋体" pitchFamily="2" charset="-122"/>
              </a:rPr>
              <a:t>Lots of potentially incorrect data, e.g., instrument faulty, human or computer error, transmission error</a:t>
            </a:r>
          </a:p>
          <a:p>
            <a:pPr lvl="1" eaLnBrk="1" hangingPunct="1"/>
            <a:r>
              <a:rPr lang="en-US" altLang="zh-CN" sz="2200" u="sng" dirty="0" smtClean="0">
                <a:solidFill>
                  <a:srgbClr val="00B050"/>
                </a:solidFill>
                <a:ea typeface="宋体" pitchFamily="2" charset="-122"/>
              </a:rPr>
              <a:t>incomplete</a:t>
            </a:r>
            <a:r>
              <a:rPr lang="en-US" altLang="zh-CN" sz="2200" dirty="0" smtClean="0">
                <a:ea typeface="宋体" pitchFamily="2" charset="-122"/>
              </a:rPr>
              <a:t>: lacking attribute values, lacking certain attributes of interest, or containing only aggregate data</a:t>
            </a:r>
          </a:p>
          <a:p>
            <a:pPr lvl="2" eaLnBrk="1" hangingPunct="1"/>
            <a:r>
              <a:rPr lang="en-US" altLang="zh-CN" sz="2200" dirty="0" smtClean="0">
                <a:ea typeface="宋体" pitchFamily="2" charset="-122"/>
              </a:rPr>
              <a:t>e.g., </a:t>
            </a:r>
            <a:r>
              <a:rPr lang="en-US" altLang="zh-CN" sz="2200" i="1" dirty="0" smtClean="0">
                <a:ea typeface="宋体" pitchFamily="2" charset="-122"/>
              </a:rPr>
              <a:t>Occupation </a:t>
            </a:r>
            <a:r>
              <a:rPr lang="en-US" altLang="zh-CN" sz="2200" dirty="0" smtClean="0">
                <a:ea typeface="宋体" pitchFamily="2" charset="-122"/>
              </a:rPr>
              <a:t>= “ ” (missing data)</a:t>
            </a:r>
          </a:p>
          <a:p>
            <a:pPr lvl="1" eaLnBrk="1" hangingPunct="1"/>
            <a:r>
              <a:rPr lang="en-US" altLang="zh-CN" sz="2200" u="sng" dirty="0" smtClean="0">
                <a:solidFill>
                  <a:srgbClr val="00B050"/>
                </a:solidFill>
                <a:ea typeface="宋体" pitchFamily="2" charset="-122"/>
              </a:rPr>
              <a:t>noisy</a:t>
            </a:r>
            <a:r>
              <a:rPr lang="en-US" altLang="zh-CN" sz="2200" dirty="0" smtClean="0">
                <a:ea typeface="宋体" pitchFamily="2" charset="-122"/>
              </a:rPr>
              <a:t>: containing noise, errors, or outliers</a:t>
            </a:r>
          </a:p>
          <a:p>
            <a:pPr lvl="2" eaLnBrk="1" hangingPunct="1"/>
            <a:r>
              <a:rPr lang="en-US" altLang="zh-CN" sz="2200" dirty="0" smtClean="0">
                <a:ea typeface="宋体" pitchFamily="2" charset="-122"/>
              </a:rPr>
              <a:t>e.g., </a:t>
            </a:r>
            <a:r>
              <a:rPr lang="en-US" altLang="zh-CN" sz="2200" i="1" dirty="0" smtClean="0">
                <a:ea typeface="宋体" pitchFamily="2" charset="-122"/>
              </a:rPr>
              <a:t>Salary </a:t>
            </a:r>
            <a:r>
              <a:rPr lang="en-US" altLang="zh-CN" sz="2200" dirty="0" smtClean="0">
                <a:ea typeface="宋体" pitchFamily="2" charset="-122"/>
              </a:rPr>
              <a:t>= “</a:t>
            </a:r>
            <a:r>
              <a:rPr lang="en-US" altLang="zh-CN" sz="2200" dirty="0" smtClean="0">
                <a:ea typeface="宋体" pitchFamily="2" charset="-122"/>
                <a:cs typeface="Tahoma" pitchFamily="34" charset="0"/>
              </a:rPr>
              <a:t>−</a:t>
            </a:r>
            <a:r>
              <a:rPr lang="en-US" altLang="zh-CN" sz="2200" dirty="0" smtClean="0">
                <a:ea typeface="宋体" pitchFamily="2" charset="-122"/>
              </a:rPr>
              <a:t>10” (an error)</a:t>
            </a:r>
          </a:p>
          <a:p>
            <a:pPr lvl="1" eaLnBrk="1" hangingPunct="1"/>
            <a:r>
              <a:rPr lang="en-US" altLang="zh-CN" sz="2200" u="sng" dirty="0" smtClean="0">
                <a:solidFill>
                  <a:srgbClr val="00B050"/>
                </a:solidFill>
                <a:ea typeface="宋体" pitchFamily="2" charset="-122"/>
              </a:rPr>
              <a:t>inconsistent</a:t>
            </a:r>
            <a:r>
              <a:rPr lang="en-US" altLang="zh-CN" sz="2200" dirty="0" smtClean="0">
                <a:ea typeface="宋体" pitchFamily="2" charset="-122"/>
              </a:rPr>
              <a:t>: containing discrepancies in codes or names, e.g.,</a:t>
            </a:r>
          </a:p>
          <a:p>
            <a:pPr lvl="2" eaLnBrk="1" hangingPunct="1"/>
            <a:r>
              <a:rPr lang="en-US" altLang="zh-CN" sz="2200" i="1" dirty="0" smtClean="0">
                <a:ea typeface="宋体" pitchFamily="2" charset="-122"/>
              </a:rPr>
              <a:t>Age </a:t>
            </a:r>
            <a:r>
              <a:rPr lang="en-US" altLang="zh-CN" sz="2200" dirty="0" smtClean="0">
                <a:ea typeface="宋体" pitchFamily="2" charset="-122"/>
              </a:rPr>
              <a:t>= “42”, </a:t>
            </a:r>
            <a:r>
              <a:rPr lang="en-US" altLang="zh-CN" sz="2200" i="1" dirty="0" smtClean="0">
                <a:ea typeface="宋体" pitchFamily="2" charset="-122"/>
              </a:rPr>
              <a:t>Birthday </a:t>
            </a:r>
            <a:r>
              <a:rPr lang="en-US" altLang="zh-CN" sz="2200" dirty="0" smtClean="0">
                <a:ea typeface="宋体" pitchFamily="2" charset="-122"/>
              </a:rPr>
              <a:t>= “03/07/2010”</a:t>
            </a:r>
          </a:p>
          <a:p>
            <a:pPr lvl="2" eaLnBrk="1" hangingPunct="1"/>
            <a:r>
              <a:rPr lang="en-US" altLang="zh-CN" sz="2200" dirty="0" smtClean="0">
                <a:ea typeface="宋体" pitchFamily="2" charset="-122"/>
              </a:rPr>
              <a:t>Was rating “1, 2, 3”, now rating “A, B, C”</a:t>
            </a:r>
          </a:p>
          <a:p>
            <a:pPr lvl="2" eaLnBrk="1" hangingPunct="1"/>
            <a:r>
              <a:rPr lang="en-US" altLang="zh-CN" sz="2200" dirty="0" smtClean="0">
                <a:ea typeface="宋体" pitchFamily="2" charset="-122"/>
              </a:rPr>
              <a:t>discrepancy (</a:t>
            </a:r>
            <a:r>
              <a:rPr lang="zh-CN" altLang="en-US" sz="2200" dirty="0" smtClean="0">
                <a:ea typeface="宋体" pitchFamily="2" charset="-122"/>
              </a:rPr>
              <a:t>差异</a:t>
            </a:r>
            <a:r>
              <a:rPr lang="en-US" altLang="zh-CN" sz="2200" dirty="0" smtClean="0">
                <a:ea typeface="宋体" pitchFamily="2" charset="-122"/>
              </a:rPr>
              <a:t>) between duplicate </a:t>
            </a:r>
            <a:r>
              <a:rPr lang="zh-CN" altLang="en-US" sz="2200" dirty="0" smtClean="0">
                <a:ea typeface="宋体" pitchFamily="2" charset="-122"/>
              </a:rPr>
              <a:t>（重复的）</a:t>
            </a:r>
            <a:r>
              <a:rPr lang="en-US" altLang="zh-CN" sz="2200" dirty="0" smtClean="0">
                <a:ea typeface="宋体" pitchFamily="2" charset="-122"/>
              </a:rPr>
              <a:t>records</a:t>
            </a:r>
          </a:p>
          <a:p>
            <a:pPr lvl="1" eaLnBrk="1" hangingPunct="1"/>
            <a:r>
              <a:rPr lang="en-US" altLang="zh-CN" sz="2200" u="sng" dirty="0" smtClean="0">
                <a:solidFill>
                  <a:srgbClr val="00B050"/>
                </a:solidFill>
                <a:ea typeface="宋体" pitchFamily="2" charset="-122"/>
              </a:rPr>
              <a:t>Intentional</a:t>
            </a:r>
            <a:r>
              <a:rPr lang="en-US" altLang="zh-CN" sz="2200" b="1" u="sng" dirty="0" smtClean="0">
                <a:ea typeface="宋体" pitchFamily="2" charset="-122"/>
              </a:rPr>
              <a:t> </a:t>
            </a:r>
            <a:r>
              <a:rPr lang="zh-CN" altLang="en-US" sz="2200" b="1" u="sng" dirty="0" smtClean="0">
                <a:ea typeface="宋体" pitchFamily="2" charset="-122"/>
              </a:rPr>
              <a:t>（故意的）</a:t>
            </a:r>
            <a:r>
              <a:rPr lang="en-US" altLang="zh-CN" sz="2200" dirty="0" smtClean="0">
                <a:ea typeface="宋体" pitchFamily="2" charset="-122"/>
              </a:rPr>
              <a:t>(e.g., </a:t>
            </a:r>
            <a:r>
              <a:rPr lang="en-US" altLang="zh-CN" sz="2200" i="1" dirty="0" smtClean="0">
                <a:ea typeface="宋体" pitchFamily="2" charset="-122"/>
              </a:rPr>
              <a:t>disguised missing</a:t>
            </a:r>
            <a:r>
              <a:rPr lang="en-US" altLang="zh-CN" sz="2200" dirty="0" smtClean="0">
                <a:ea typeface="宋体" pitchFamily="2" charset="-122"/>
              </a:rPr>
              <a:t> data </a:t>
            </a:r>
            <a:r>
              <a:rPr lang="zh-CN" altLang="en-US" sz="2200" dirty="0" smtClean="0">
                <a:ea typeface="宋体" pitchFamily="2" charset="-122"/>
              </a:rPr>
              <a:t>变相的缺失数据</a:t>
            </a:r>
            <a:r>
              <a:rPr lang="en-US" altLang="zh-CN" sz="2200" dirty="0" smtClean="0">
                <a:ea typeface="宋体" pitchFamily="2" charset="-122"/>
              </a:rPr>
              <a:t>)</a:t>
            </a:r>
          </a:p>
          <a:p>
            <a:pPr lvl="2" eaLnBrk="1" hangingPunct="1"/>
            <a:r>
              <a:rPr lang="en-US" altLang="zh-CN" sz="2200" dirty="0" smtClean="0">
                <a:ea typeface="宋体" pitchFamily="2" charset="-122"/>
              </a:rPr>
              <a:t>Jan. 1 as everyone’s birthday?</a:t>
            </a: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11851</TotalTime>
  <Words>4232</Words>
  <Application>Microsoft Office PowerPoint</Application>
  <PresentationFormat>全屏显示(4:3)</PresentationFormat>
  <Paragraphs>677</Paragraphs>
  <Slides>76</Slides>
  <Notes>64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76</vt:i4>
      </vt:variant>
    </vt:vector>
  </HeadingPairs>
  <TitlesOfParts>
    <vt:vector size="91" baseType="lpstr">
      <vt:lpstr>PMingLiU</vt:lpstr>
      <vt:lpstr>黑体</vt:lpstr>
      <vt:lpstr>宋体</vt:lpstr>
      <vt:lpstr>Arial</vt:lpstr>
      <vt:lpstr>Berlin Sans FB Demi</vt:lpstr>
      <vt:lpstr>Calibri</vt:lpstr>
      <vt:lpstr>Symbol</vt:lpstr>
      <vt:lpstr>Tahoma</vt:lpstr>
      <vt:lpstr>Times New Roman</vt:lpstr>
      <vt:lpstr>Verdana</vt:lpstr>
      <vt:lpstr>Wingdings</vt:lpstr>
      <vt:lpstr>Blends</vt:lpstr>
      <vt:lpstr>Equation</vt:lpstr>
      <vt:lpstr>Bitmap Image</vt:lpstr>
      <vt:lpstr>Chart</vt:lpstr>
      <vt:lpstr>Data Mining:   Concepts and Techniques   Data Preprocessing</vt:lpstr>
      <vt:lpstr>上周内容回顾：Know Your Data:  Outline</vt:lpstr>
      <vt:lpstr>Data Preprocessing:  Outline</vt:lpstr>
      <vt:lpstr>Data Quality: Why Preprocess the Data?</vt:lpstr>
      <vt:lpstr>Data Quality: Why Preprocess the Data?</vt:lpstr>
      <vt:lpstr>Data Quality: How to Measure Data Quality?</vt:lpstr>
      <vt:lpstr>Major Tasks in Data Preprocessing</vt:lpstr>
      <vt:lpstr>Data Preprocessing:  Outline</vt:lpstr>
      <vt:lpstr>Data Cleaning</vt:lpstr>
      <vt:lpstr>Incomplete (Missing) Data</vt:lpstr>
      <vt:lpstr>How to Handle Missing Data?</vt:lpstr>
      <vt:lpstr>Noisy Data</vt:lpstr>
      <vt:lpstr>How to Handle Noisy Data?</vt:lpstr>
      <vt:lpstr>回归分析（Regression Analysis）</vt:lpstr>
      <vt:lpstr>回归分析</vt:lpstr>
      <vt:lpstr>Outliers - Example</vt:lpstr>
      <vt:lpstr>Data Preprocessing:  Outline</vt:lpstr>
      <vt:lpstr>Data Integration</vt:lpstr>
      <vt:lpstr>Handling Redundancy in Data Integration</vt:lpstr>
      <vt:lpstr>Correlation Analysis (Numeric Data)</vt:lpstr>
      <vt:lpstr>Visually Evaluating Correlation</vt:lpstr>
      <vt:lpstr>Co-Variance (协方差): An Example</vt:lpstr>
      <vt:lpstr>Co-Variance (协方差): An Example</vt:lpstr>
      <vt:lpstr>Data Preprocessing:  Outline</vt:lpstr>
      <vt:lpstr>Data Reduction Strategies</vt:lpstr>
      <vt:lpstr>Data Reduction Strategies</vt:lpstr>
      <vt:lpstr>Data Reduction 1: Dimensionality Reduction</vt:lpstr>
      <vt:lpstr>What is high Dimensional data set?</vt:lpstr>
      <vt:lpstr>常见的真实高维数据示例</vt:lpstr>
      <vt:lpstr>PowerPoint 演示文稿</vt:lpstr>
      <vt:lpstr>Data Reduction Strategies</vt:lpstr>
      <vt:lpstr>Data Reduction Strategies</vt:lpstr>
      <vt:lpstr>Mapping Data to a New Space</vt:lpstr>
      <vt:lpstr>What Is Wavelet Transform?</vt:lpstr>
      <vt:lpstr>What Is Wavelet Transform?</vt:lpstr>
      <vt:lpstr>Some results  by Wavelet  Transform?</vt:lpstr>
      <vt:lpstr>Principal Component Analysis (PCA)</vt:lpstr>
      <vt:lpstr>Principal Component Analysis (Steps)</vt:lpstr>
      <vt:lpstr>PowerPoint 演示文稿</vt:lpstr>
      <vt:lpstr>Training set</vt:lpstr>
      <vt:lpstr>Sketches of objects (对象的草图) in Pictures:  Extracted by the main eigenvectors of PCA</vt:lpstr>
      <vt:lpstr>PowerPoint 演示文稿</vt:lpstr>
      <vt:lpstr>PowerPoint 演示文稿</vt:lpstr>
      <vt:lpstr>PowerPoint 演示文稿</vt:lpstr>
      <vt:lpstr>Data Reduction 2: Numerosity Reduction</vt:lpstr>
      <vt:lpstr>Parametric Data Reduction: Regression and Log-Linear Models</vt:lpstr>
      <vt:lpstr>Regression Analysis</vt:lpstr>
      <vt:lpstr>Regress Analysis and Log-Linear Models</vt:lpstr>
      <vt:lpstr>Histogram Analysis</vt:lpstr>
      <vt:lpstr>Clustering</vt:lpstr>
      <vt:lpstr>Clustering</vt:lpstr>
      <vt:lpstr>Sampling （抽样）</vt:lpstr>
      <vt:lpstr>Image Sampling （图像采样）</vt:lpstr>
      <vt:lpstr>Types of Sampling</vt:lpstr>
      <vt:lpstr>PowerPoint 演示文稿</vt:lpstr>
      <vt:lpstr>Sampling: Cluster or Stratified Sampling</vt:lpstr>
      <vt:lpstr>Data Reduction 3: Data Compression</vt:lpstr>
      <vt:lpstr>Data Compression</vt:lpstr>
      <vt:lpstr>Data Compression</vt:lpstr>
      <vt:lpstr>Data Preprocessing:  Outline</vt:lpstr>
      <vt:lpstr>Data Transformation</vt:lpstr>
      <vt:lpstr>Feature Normalization</vt:lpstr>
      <vt:lpstr>Feature Normalization</vt:lpstr>
      <vt:lpstr>Feature Normalization</vt:lpstr>
      <vt:lpstr>Feature Normalization</vt:lpstr>
      <vt:lpstr>Data Preprocessing:  Outline</vt:lpstr>
      <vt:lpstr>Linear Algebra (线性代数)</vt:lpstr>
      <vt:lpstr>Linear Algebra (线性代数)</vt:lpstr>
      <vt:lpstr>Linear Algebra (线性代数)</vt:lpstr>
      <vt:lpstr>Linear Algebra (线性代数)</vt:lpstr>
      <vt:lpstr>Linear Algebra (线性代数)</vt:lpstr>
      <vt:lpstr>Linear Algebra (线性代数)</vt:lpstr>
      <vt:lpstr>Linear Algebra (线性代数)</vt:lpstr>
      <vt:lpstr>Data Preprocessing:  Outline</vt:lpstr>
      <vt:lpstr>Summary</vt:lpstr>
      <vt:lpstr>References</vt:lpstr>
    </vt:vector>
  </TitlesOfParts>
  <Company>S.F.U.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Jiawei Han</dc:creator>
  <cp:lastModifiedBy>Dell</cp:lastModifiedBy>
  <cp:revision>960</cp:revision>
  <cp:lastPrinted>2012-08-31T15:02:48Z</cp:lastPrinted>
  <dcterms:created xsi:type="dcterms:W3CDTF">1998-06-19T04:38:52Z</dcterms:created>
  <dcterms:modified xsi:type="dcterms:W3CDTF">2017-04-05T00:59:48Z</dcterms:modified>
</cp:coreProperties>
</file>